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2"/>
  </p:notesMasterIdLst>
  <p:sldIdLst>
    <p:sldId id="256" r:id="rId2"/>
    <p:sldId id="257" r:id="rId3"/>
    <p:sldId id="296" r:id="rId4"/>
    <p:sldId id="258" r:id="rId5"/>
    <p:sldId id="259" r:id="rId6"/>
    <p:sldId id="260" r:id="rId7"/>
    <p:sldId id="262" r:id="rId8"/>
    <p:sldId id="294" r:id="rId9"/>
    <p:sldId id="263" r:id="rId10"/>
    <p:sldId id="288" r:id="rId11"/>
    <p:sldId id="264" r:id="rId12"/>
    <p:sldId id="265" r:id="rId13"/>
    <p:sldId id="295" r:id="rId14"/>
    <p:sldId id="266" r:id="rId15"/>
    <p:sldId id="267" r:id="rId16"/>
    <p:sldId id="272" r:id="rId17"/>
    <p:sldId id="268" r:id="rId18"/>
    <p:sldId id="269" r:id="rId19"/>
    <p:sldId id="270" r:id="rId20"/>
    <p:sldId id="277" r:id="rId21"/>
    <p:sldId id="275" r:id="rId22"/>
    <p:sldId id="276" r:id="rId23"/>
    <p:sldId id="278" r:id="rId24"/>
    <p:sldId id="273" r:id="rId25"/>
    <p:sldId id="271" r:id="rId26"/>
    <p:sldId id="274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7" r:id="rId35"/>
    <p:sldId id="291" r:id="rId36"/>
    <p:sldId id="286" r:id="rId37"/>
    <p:sldId id="289" r:id="rId38"/>
    <p:sldId id="290" r:id="rId39"/>
    <p:sldId id="292" r:id="rId40"/>
    <p:sldId id="293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7F76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6" d="100"/>
          <a:sy n="106" d="100"/>
        </p:scale>
        <p:origin x="174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1.png>
</file>

<file path=ppt/media/image12.png>
</file>

<file path=ppt/media/image13.jpg>
</file>

<file path=ppt/media/image14.jpeg>
</file>

<file path=ppt/media/image15.png>
</file>

<file path=ppt/media/image2.jpg>
</file>

<file path=ppt/media/image3.png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F2AD67-39FD-4C6A-AF56-EC0A5E0DEF08}" type="datetimeFigureOut">
              <a:rPr lang="en-US" smtClean="0"/>
              <a:t>04-Nov-13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4F3ACB-C7EE-41F6-AB7E-FFD4358E4A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840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F3ACB-C7EE-41F6-AB7E-FFD4358E4AF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23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F3ACB-C7EE-41F6-AB7E-FFD4358E4AF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35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4F3ACB-C7EE-41F6-AB7E-FFD4358E4AF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7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AFD25-0FD6-4A90-939C-7FCD4D9BFCB7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635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CE9A2-3F0F-413B-AC9C-238E8B1F2D64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018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0E4A4-7459-41FF-91A8-1F61BF8053D8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25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00C3B-01DC-4867-820C-0CDC3F6F840C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73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917C8-4EBC-4DB7-AB08-1D9BB9105538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2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94957-0DDB-4612-B214-219342AE1379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431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AFADE-3C93-4972-8C93-832BB6C8B82C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83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A1637-8BA4-4061-86BA-3C5B804C588E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0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A0D78B-E797-43B7-9AA7-45B6274AD3A4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9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CDF4D-A392-48B2-8E16-4BBD88D1B5D5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416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3AFE0-1A40-4BE5-89A0-42DDC4998B3C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760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32EEA0-90DD-4E4B-98D7-628E8D101542}" type="datetime4">
              <a:rPr lang="en-US" smtClean="0"/>
              <a:t>November 4, 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Watercolor Painting with Polygons - Khan Mostafa, SBU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7CB26-799E-4F8D-B35E-A8F743DB9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027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en-US" dirty="0"/>
              <a:t>Watercolor </a:t>
            </a:r>
            <a:r>
              <a:rPr lang="en-US" dirty="0" smtClean="0"/>
              <a:t>Painting with Polygons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002060"/>
                </a:solidFill>
                <a:latin typeface="Trebuchet MS" panose="020B0603020202020204" pitchFamily="34" charset="0"/>
              </a:rPr>
              <a:t>Khan Mostafa</a:t>
            </a:r>
          </a:p>
          <a:p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khan.mostafa@stonybrook.edu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 smtClean="0"/>
              <a:t>Graduate Student, Computer Science</a:t>
            </a:r>
          </a:p>
          <a:p>
            <a:r>
              <a:rPr lang="en-US" sz="2000" dirty="0" smtClean="0"/>
              <a:t>Stony Brook University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893421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Painting with Polygons: A </a:t>
            </a:r>
            <a:r>
              <a:rPr lang="en-US" sz="2000" dirty="0" smtClean="0"/>
              <a:t>Procedural Watercolor Engine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66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Representation/Model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929640" y="1725692"/>
            <a:ext cx="5204460" cy="2659380"/>
          </a:xfrm>
          <a:custGeom>
            <a:avLst/>
            <a:gdLst>
              <a:gd name="connsiteX0" fmla="*/ 0 w 5204460"/>
              <a:gd name="connsiteY0" fmla="*/ 0 h 2659380"/>
              <a:gd name="connsiteX1" fmla="*/ 38100 w 5204460"/>
              <a:gd name="connsiteY1" fmla="*/ 76200 h 2659380"/>
              <a:gd name="connsiteX2" fmla="*/ 91440 w 5204460"/>
              <a:gd name="connsiteY2" fmla="*/ 152400 h 2659380"/>
              <a:gd name="connsiteX3" fmla="*/ 114300 w 5204460"/>
              <a:gd name="connsiteY3" fmla="*/ 198120 h 2659380"/>
              <a:gd name="connsiteX4" fmla="*/ 175260 w 5204460"/>
              <a:gd name="connsiteY4" fmla="*/ 304800 h 2659380"/>
              <a:gd name="connsiteX5" fmla="*/ 213360 w 5204460"/>
              <a:gd name="connsiteY5" fmla="*/ 373380 h 2659380"/>
              <a:gd name="connsiteX6" fmla="*/ 243840 w 5204460"/>
              <a:gd name="connsiteY6" fmla="*/ 426720 h 2659380"/>
              <a:gd name="connsiteX7" fmla="*/ 373380 w 5204460"/>
              <a:gd name="connsiteY7" fmla="*/ 594360 h 2659380"/>
              <a:gd name="connsiteX8" fmla="*/ 426720 w 5204460"/>
              <a:gd name="connsiteY8" fmla="*/ 655320 h 2659380"/>
              <a:gd name="connsiteX9" fmla="*/ 601980 w 5204460"/>
              <a:gd name="connsiteY9" fmla="*/ 815340 h 2659380"/>
              <a:gd name="connsiteX10" fmla="*/ 716280 w 5204460"/>
              <a:gd name="connsiteY10" fmla="*/ 906780 h 2659380"/>
              <a:gd name="connsiteX11" fmla="*/ 792480 w 5204460"/>
              <a:gd name="connsiteY11" fmla="*/ 937260 h 2659380"/>
              <a:gd name="connsiteX12" fmla="*/ 861060 w 5204460"/>
              <a:gd name="connsiteY12" fmla="*/ 975360 h 2659380"/>
              <a:gd name="connsiteX13" fmla="*/ 937260 w 5204460"/>
              <a:gd name="connsiteY13" fmla="*/ 998220 h 2659380"/>
              <a:gd name="connsiteX14" fmla="*/ 1097280 w 5204460"/>
              <a:gd name="connsiteY14" fmla="*/ 1051560 h 2659380"/>
              <a:gd name="connsiteX15" fmla="*/ 1196340 w 5204460"/>
              <a:gd name="connsiteY15" fmla="*/ 1066800 h 2659380"/>
              <a:gd name="connsiteX16" fmla="*/ 1363980 w 5204460"/>
              <a:gd name="connsiteY16" fmla="*/ 1097280 h 2659380"/>
              <a:gd name="connsiteX17" fmla="*/ 1638300 w 5204460"/>
              <a:gd name="connsiteY17" fmla="*/ 1120140 h 2659380"/>
              <a:gd name="connsiteX18" fmla="*/ 1744980 w 5204460"/>
              <a:gd name="connsiteY18" fmla="*/ 1135380 h 2659380"/>
              <a:gd name="connsiteX19" fmla="*/ 1836420 w 5204460"/>
              <a:gd name="connsiteY19" fmla="*/ 1143000 h 2659380"/>
              <a:gd name="connsiteX20" fmla="*/ 1935480 w 5204460"/>
              <a:gd name="connsiteY20" fmla="*/ 1158240 h 2659380"/>
              <a:gd name="connsiteX21" fmla="*/ 2011680 w 5204460"/>
              <a:gd name="connsiteY21" fmla="*/ 1165860 h 2659380"/>
              <a:gd name="connsiteX22" fmla="*/ 2125980 w 5204460"/>
              <a:gd name="connsiteY22" fmla="*/ 1188720 h 2659380"/>
              <a:gd name="connsiteX23" fmla="*/ 2232660 w 5204460"/>
              <a:gd name="connsiteY23" fmla="*/ 1203960 h 2659380"/>
              <a:gd name="connsiteX24" fmla="*/ 2331720 w 5204460"/>
              <a:gd name="connsiteY24" fmla="*/ 1226820 h 2659380"/>
              <a:gd name="connsiteX25" fmla="*/ 2506980 w 5204460"/>
              <a:gd name="connsiteY25" fmla="*/ 1257300 h 2659380"/>
              <a:gd name="connsiteX26" fmla="*/ 2590800 w 5204460"/>
              <a:gd name="connsiteY26" fmla="*/ 1272540 h 2659380"/>
              <a:gd name="connsiteX27" fmla="*/ 2750820 w 5204460"/>
              <a:gd name="connsiteY27" fmla="*/ 1318260 h 2659380"/>
              <a:gd name="connsiteX28" fmla="*/ 2804160 w 5204460"/>
              <a:gd name="connsiteY28" fmla="*/ 1333500 h 2659380"/>
              <a:gd name="connsiteX29" fmla="*/ 2880360 w 5204460"/>
              <a:gd name="connsiteY29" fmla="*/ 1363980 h 2659380"/>
              <a:gd name="connsiteX30" fmla="*/ 2926080 w 5204460"/>
              <a:gd name="connsiteY30" fmla="*/ 1379220 h 2659380"/>
              <a:gd name="connsiteX31" fmla="*/ 2987040 w 5204460"/>
              <a:gd name="connsiteY31" fmla="*/ 1409700 h 2659380"/>
              <a:gd name="connsiteX32" fmla="*/ 3040380 w 5204460"/>
              <a:gd name="connsiteY32" fmla="*/ 1432560 h 2659380"/>
              <a:gd name="connsiteX33" fmla="*/ 3124200 w 5204460"/>
              <a:gd name="connsiteY33" fmla="*/ 1485900 h 2659380"/>
              <a:gd name="connsiteX34" fmla="*/ 3147060 w 5204460"/>
              <a:gd name="connsiteY34" fmla="*/ 1508760 h 2659380"/>
              <a:gd name="connsiteX35" fmla="*/ 3192780 w 5204460"/>
              <a:gd name="connsiteY35" fmla="*/ 1531620 h 2659380"/>
              <a:gd name="connsiteX36" fmla="*/ 3291840 w 5204460"/>
              <a:gd name="connsiteY36" fmla="*/ 1607820 h 2659380"/>
              <a:gd name="connsiteX37" fmla="*/ 3322320 w 5204460"/>
              <a:gd name="connsiteY37" fmla="*/ 1630680 h 2659380"/>
              <a:gd name="connsiteX38" fmla="*/ 3375660 w 5204460"/>
              <a:gd name="connsiteY38" fmla="*/ 1684020 h 2659380"/>
              <a:gd name="connsiteX39" fmla="*/ 3398520 w 5204460"/>
              <a:gd name="connsiteY39" fmla="*/ 1706880 h 2659380"/>
              <a:gd name="connsiteX40" fmla="*/ 3429000 w 5204460"/>
              <a:gd name="connsiteY40" fmla="*/ 1744980 h 2659380"/>
              <a:gd name="connsiteX41" fmla="*/ 3451860 w 5204460"/>
              <a:gd name="connsiteY41" fmla="*/ 1767840 h 2659380"/>
              <a:gd name="connsiteX42" fmla="*/ 3497580 w 5204460"/>
              <a:gd name="connsiteY42" fmla="*/ 1836420 h 2659380"/>
              <a:gd name="connsiteX43" fmla="*/ 3558540 w 5204460"/>
              <a:gd name="connsiteY43" fmla="*/ 1905000 h 2659380"/>
              <a:gd name="connsiteX44" fmla="*/ 3589020 w 5204460"/>
              <a:gd name="connsiteY44" fmla="*/ 1958340 h 2659380"/>
              <a:gd name="connsiteX45" fmla="*/ 3680460 w 5204460"/>
              <a:gd name="connsiteY45" fmla="*/ 2080260 h 2659380"/>
              <a:gd name="connsiteX46" fmla="*/ 3703320 w 5204460"/>
              <a:gd name="connsiteY46" fmla="*/ 2103120 h 2659380"/>
              <a:gd name="connsiteX47" fmla="*/ 3726180 w 5204460"/>
              <a:gd name="connsiteY47" fmla="*/ 2133600 h 2659380"/>
              <a:gd name="connsiteX48" fmla="*/ 3825240 w 5204460"/>
              <a:gd name="connsiteY48" fmla="*/ 2225040 h 2659380"/>
              <a:gd name="connsiteX49" fmla="*/ 3863340 w 5204460"/>
              <a:gd name="connsiteY49" fmla="*/ 2263140 h 2659380"/>
              <a:gd name="connsiteX50" fmla="*/ 3977640 w 5204460"/>
              <a:gd name="connsiteY50" fmla="*/ 2354580 h 2659380"/>
              <a:gd name="connsiteX51" fmla="*/ 4015740 w 5204460"/>
              <a:gd name="connsiteY51" fmla="*/ 2385060 h 2659380"/>
              <a:gd name="connsiteX52" fmla="*/ 4091940 w 5204460"/>
              <a:gd name="connsiteY52" fmla="*/ 2430780 h 2659380"/>
              <a:gd name="connsiteX53" fmla="*/ 4183380 w 5204460"/>
              <a:gd name="connsiteY53" fmla="*/ 2476500 h 2659380"/>
              <a:gd name="connsiteX54" fmla="*/ 4274820 w 5204460"/>
              <a:gd name="connsiteY54" fmla="*/ 2522220 h 2659380"/>
              <a:gd name="connsiteX55" fmla="*/ 4305300 w 5204460"/>
              <a:gd name="connsiteY55" fmla="*/ 2529840 h 2659380"/>
              <a:gd name="connsiteX56" fmla="*/ 4351020 w 5204460"/>
              <a:gd name="connsiteY56" fmla="*/ 2545080 h 2659380"/>
              <a:gd name="connsiteX57" fmla="*/ 4396740 w 5204460"/>
              <a:gd name="connsiteY57" fmla="*/ 2552700 h 2659380"/>
              <a:gd name="connsiteX58" fmla="*/ 4503420 w 5204460"/>
              <a:gd name="connsiteY58" fmla="*/ 2583180 h 2659380"/>
              <a:gd name="connsiteX59" fmla="*/ 4610100 w 5204460"/>
              <a:gd name="connsiteY59" fmla="*/ 2598420 h 2659380"/>
              <a:gd name="connsiteX60" fmla="*/ 4648200 w 5204460"/>
              <a:gd name="connsiteY60" fmla="*/ 2606040 h 2659380"/>
              <a:gd name="connsiteX61" fmla="*/ 4709160 w 5204460"/>
              <a:gd name="connsiteY61" fmla="*/ 2621280 h 2659380"/>
              <a:gd name="connsiteX62" fmla="*/ 4800600 w 5204460"/>
              <a:gd name="connsiteY62" fmla="*/ 2628900 h 2659380"/>
              <a:gd name="connsiteX63" fmla="*/ 5105400 w 5204460"/>
              <a:gd name="connsiteY63" fmla="*/ 2651760 h 2659380"/>
              <a:gd name="connsiteX64" fmla="*/ 5204460 w 5204460"/>
              <a:gd name="connsiteY64" fmla="*/ 2659380 h 2659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204460" h="2659380">
                <a:moveTo>
                  <a:pt x="0" y="0"/>
                </a:moveTo>
                <a:cubicBezTo>
                  <a:pt x="12700" y="25400"/>
                  <a:pt x="21061" y="53482"/>
                  <a:pt x="38100" y="76200"/>
                </a:cubicBezTo>
                <a:cubicBezTo>
                  <a:pt x="57314" y="101819"/>
                  <a:pt x="75023" y="124256"/>
                  <a:pt x="91440" y="152400"/>
                </a:cubicBezTo>
                <a:cubicBezTo>
                  <a:pt x="100025" y="167118"/>
                  <a:pt x="106089" y="183190"/>
                  <a:pt x="114300" y="198120"/>
                </a:cubicBezTo>
                <a:cubicBezTo>
                  <a:pt x="134038" y="234007"/>
                  <a:pt x="155107" y="269145"/>
                  <a:pt x="175260" y="304800"/>
                </a:cubicBezTo>
                <a:cubicBezTo>
                  <a:pt x="188128" y="327566"/>
                  <a:pt x="200539" y="350588"/>
                  <a:pt x="213360" y="373380"/>
                </a:cubicBezTo>
                <a:cubicBezTo>
                  <a:pt x="223400" y="391228"/>
                  <a:pt x="231553" y="410337"/>
                  <a:pt x="243840" y="426720"/>
                </a:cubicBezTo>
                <a:cubicBezTo>
                  <a:pt x="311014" y="516286"/>
                  <a:pt x="316883" y="528447"/>
                  <a:pt x="373380" y="594360"/>
                </a:cubicBezTo>
                <a:cubicBezTo>
                  <a:pt x="390952" y="614860"/>
                  <a:pt x="407628" y="636228"/>
                  <a:pt x="426720" y="655320"/>
                </a:cubicBezTo>
                <a:cubicBezTo>
                  <a:pt x="521608" y="750208"/>
                  <a:pt x="468986" y="700482"/>
                  <a:pt x="601980" y="815340"/>
                </a:cubicBezTo>
                <a:cubicBezTo>
                  <a:pt x="626701" y="836690"/>
                  <a:pt x="688545" y="891372"/>
                  <a:pt x="716280" y="906780"/>
                </a:cubicBezTo>
                <a:cubicBezTo>
                  <a:pt x="740194" y="920066"/>
                  <a:pt x="767757" y="925549"/>
                  <a:pt x="792480" y="937260"/>
                </a:cubicBezTo>
                <a:cubicBezTo>
                  <a:pt x="816114" y="948455"/>
                  <a:pt x="836958" y="965212"/>
                  <a:pt x="861060" y="975360"/>
                </a:cubicBezTo>
                <a:cubicBezTo>
                  <a:pt x="885500" y="985651"/>
                  <a:pt x="912102" y="989834"/>
                  <a:pt x="937260" y="998220"/>
                </a:cubicBezTo>
                <a:cubicBezTo>
                  <a:pt x="990809" y="1016070"/>
                  <a:pt x="1041835" y="1039507"/>
                  <a:pt x="1097280" y="1051560"/>
                </a:cubicBezTo>
                <a:cubicBezTo>
                  <a:pt x="1129926" y="1058657"/>
                  <a:pt x="1163426" y="1061076"/>
                  <a:pt x="1196340" y="1066800"/>
                </a:cubicBezTo>
                <a:cubicBezTo>
                  <a:pt x="1285015" y="1082222"/>
                  <a:pt x="1268253" y="1084794"/>
                  <a:pt x="1363980" y="1097280"/>
                </a:cubicBezTo>
                <a:cubicBezTo>
                  <a:pt x="1492957" y="1114103"/>
                  <a:pt x="1461351" y="1094862"/>
                  <a:pt x="1638300" y="1120140"/>
                </a:cubicBezTo>
                <a:cubicBezTo>
                  <a:pt x="1673860" y="1125220"/>
                  <a:pt x="1709296" y="1131263"/>
                  <a:pt x="1744980" y="1135380"/>
                </a:cubicBezTo>
                <a:cubicBezTo>
                  <a:pt x="1775364" y="1138886"/>
                  <a:pt x="1806052" y="1139356"/>
                  <a:pt x="1836420" y="1143000"/>
                </a:cubicBezTo>
                <a:cubicBezTo>
                  <a:pt x="1869591" y="1146980"/>
                  <a:pt x="1902352" y="1153919"/>
                  <a:pt x="1935480" y="1158240"/>
                </a:cubicBezTo>
                <a:cubicBezTo>
                  <a:pt x="1960792" y="1161542"/>
                  <a:pt x="1986474" y="1161827"/>
                  <a:pt x="2011680" y="1165860"/>
                </a:cubicBezTo>
                <a:cubicBezTo>
                  <a:pt x="2050047" y="1171999"/>
                  <a:pt x="2087690" y="1182118"/>
                  <a:pt x="2125980" y="1188720"/>
                </a:cubicBezTo>
                <a:cubicBezTo>
                  <a:pt x="2161379" y="1194823"/>
                  <a:pt x="2197340" y="1197419"/>
                  <a:pt x="2232660" y="1203960"/>
                </a:cubicBezTo>
                <a:cubicBezTo>
                  <a:pt x="2265981" y="1210131"/>
                  <a:pt x="2298455" y="1220352"/>
                  <a:pt x="2331720" y="1226820"/>
                </a:cubicBezTo>
                <a:cubicBezTo>
                  <a:pt x="2389927" y="1238138"/>
                  <a:pt x="2448585" y="1246995"/>
                  <a:pt x="2506980" y="1257300"/>
                </a:cubicBezTo>
                <a:cubicBezTo>
                  <a:pt x="2534946" y="1262235"/>
                  <a:pt x="2563495" y="1264738"/>
                  <a:pt x="2590800" y="1272540"/>
                </a:cubicBezTo>
                <a:lnTo>
                  <a:pt x="2750820" y="1318260"/>
                </a:lnTo>
                <a:cubicBezTo>
                  <a:pt x="2768600" y="1323340"/>
                  <a:pt x="2786991" y="1326632"/>
                  <a:pt x="2804160" y="1333500"/>
                </a:cubicBezTo>
                <a:cubicBezTo>
                  <a:pt x="2829560" y="1343660"/>
                  <a:pt x="2854745" y="1354374"/>
                  <a:pt x="2880360" y="1363980"/>
                </a:cubicBezTo>
                <a:cubicBezTo>
                  <a:pt x="2895402" y="1369621"/>
                  <a:pt x="2911315" y="1372892"/>
                  <a:pt x="2926080" y="1379220"/>
                </a:cubicBezTo>
                <a:cubicBezTo>
                  <a:pt x="2946962" y="1388169"/>
                  <a:pt x="2966453" y="1400093"/>
                  <a:pt x="2987040" y="1409700"/>
                </a:cubicBezTo>
                <a:cubicBezTo>
                  <a:pt x="3004569" y="1417880"/>
                  <a:pt x="3023078" y="1423909"/>
                  <a:pt x="3040380" y="1432560"/>
                </a:cubicBezTo>
                <a:cubicBezTo>
                  <a:pt x="3056042" y="1440391"/>
                  <a:pt x="3113329" y="1477445"/>
                  <a:pt x="3124200" y="1485900"/>
                </a:cubicBezTo>
                <a:cubicBezTo>
                  <a:pt x="3132706" y="1492516"/>
                  <a:pt x="3138094" y="1502782"/>
                  <a:pt x="3147060" y="1508760"/>
                </a:cubicBezTo>
                <a:cubicBezTo>
                  <a:pt x="3161237" y="1518211"/>
                  <a:pt x="3178718" y="1521998"/>
                  <a:pt x="3192780" y="1531620"/>
                </a:cubicBezTo>
                <a:cubicBezTo>
                  <a:pt x="3227162" y="1555144"/>
                  <a:pt x="3258748" y="1582514"/>
                  <a:pt x="3291840" y="1607820"/>
                </a:cubicBezTo>
                <a:cubicBezTo>
                  <a:pt x="3301928" y="1615535"/>
                  <a:pt x="3313340" y="1621700"/>
                  <a:pt x="3322320" y="1630680"/>
                </a:cubicBezTo>
                <a:lnTo>
                  <a:pt x="3375660" y="1684020"/>
                </a:lnTo>
                <a:cubicBezTo>
                  <a:pt x="3383280" y="1691640"/>
                  <a:pt x="3391788" y="1698465"/>
                  <a:pt x="3398520" y="1706880"/>
                </a:cubicBezTo>
                <a:cubicBezTo>
                  <a:pt x="3408680" y="1719580"/>
                  <a:pt x="3418290" y="1732740"/>
                  <a:pt x="3429000" y="1744980"/>
                </a:cubicBezTo>
                <a:cubicBezTo>
                  <a:pt x="3436096" y="1753090"/>
                  <a:pt x="3445394" y="1759219"/>
                  <a:pt x="3451860" y="1767840"/>
                </a:cubicBezTo>
                <a:cubicBezTo>
                  <a:pt x="3508899" y="1843892"/>
                  <a:pt x="3442128" y="1770886"/>
                  <a:pt x="3497580" y="1836420"/>
                </a:cubicBezTo>
                <a:cubicBezTo>
                  <a:pt x="3517337" y="1859769"/>
                  <a:pt x="3540189" y="1880531"/>
                  <a:pt x="3558540" y="1905000"/>
                </a:cubicBezTo>
                <a:cubicBezTo>
                  <a:pt x="3570827" y="1921383"/>
                  <a:pt x="3577895" y="1941147"/>
                  <a:pt x="3589020" y="1958340"/>
                </a:cubicBezTo>
                <a:cubicBezTo>
                  <a:pt x="3619590" y="2005585"/>
                  <a:pt x="3644359" y="2039647"/>
                  <a:pt x="3680460" y="2080260"/>
                </a:cubicBezTo>
                <a:cubicBezTo>
                  <a:pt x="3687619" y="2088314"/>
                  <a:pt x="3696307" y="2094938"/>
                  <a:pt x="3703320" y="2103120"/>
                </a:cubicBezTo>
                <a:cubicBezTo>
                  <a:pt x="3711585" y="2112763"/>
                  <a:pt x="3717566" y="2124268"/>
                  <a:pt x="3726180" y="2133600"/>
                </a:cubicBezTo>
                <a:cubicBezTo>
                  <a:pt x="3872947" y="2292598"/>
                  <a:pt x="3741710" y="2150791"/>
                  <a:pt x="3825240" y="2225040"/>
                </a:cubicBezTo>
                <a:cubicBezTo>
                  <a:pt x="3838664" y="2236972"/>
                  <a:pt x="3849655" y="2251508"/>
                  <a:pt x="3863340" y="2263140"/>
                </a:cubicBezTo>
                <a:cubicBezTo>
                  <a:pt x="3900516" y="2294740"/>
                  <a:pt x="3939540" y="2324100"/>
                  <a:pt x="3977640" y="2354580"/>
                </a:cubicBezTo>
                <a:cubicBezTo>
                  <a:pt x="3990340" y="2364740"/>
                  <a:pt x="4001193" y="2377787"/>
                  <a:pt x="4015740" y="2385060"/>
                </a:cubicBezTo>
                <a:cubicBezTo>
                  <a:pt x="4131034" y="2442707"/>
                  <a:pt x="3926426" y="2338828"/>
                  <a:pt x="4091940" y="2430780"/>
                </a:cubicBezTo>
                <a:cubicBezTo>
                  <a:pt x="4121729" y="2447330"/>
                  <a:pt x="4152900" y="2461260"/>
                  <a:pt x="4183380" y="2476500"/>
                </a:cubicBezTo>
                <a:lnTo>
                  <a:pt x="4274820" y="2522220"/>
                </a:lnTo>
                <a:cubicBezTo>
                  <a:pt x="4284980" y="2524760"/>
                  <a:pt x="4295269" y="2526831"/>
                  <a:pt x="4305300" y="2529840"/>
                </a:cubicBezTo>
                <a:cubicBezTo>
                  <a:pt x="4320687" y="2534456"/>
                  <a:pt x="4335435" y="2541184"/>
                  <a:pt x="4351020" y="2545080"/>
                </a:cubicBezTo>
                <a:cubicBezTo>
                  <a:pt x="4366009" y="2548827"/>
                  <a:pt x="4381751" y="2548953"/>
                  <a:pt x="4396740" y="2552700"/>
                </a:cubicBezTo>
                <a:cubicBezTo>
                  <a:pt x="4432619" y="2561670"/>
                  <a:pt x="4466809" y="2577950"/>
                  <a:pt x="4503420" y="2583180"/>
                </a:cubicBezTo>
                <a:cubicBezTo>
                  <a:pt x="4538980" y="2588260"/>
                  <a:pt x="4574877" y="2591375"/>
                  <a:pt x="4610100" y="2598420"/>
                </a:cubicBezTo>
                <a:cubicBezTo>
                  <a:pt x="4622800" y="2600960"/>
                  <a:pt x="4635580" y="2603128"/>
                  <a:pt x="4648200" y="2606040"/>
                </a:cubicBezTo>
                <a:cubicBezTo>
                  <a:pt x="4668609" y="2610750"/>
                  <a:pt x="4688446" y="2618173"/>
                  <a:pt x="4709160" y="2621280"/>
                </a:cubicBezTo>
                <a:cubicBezTo>
                  <a:pt x="4739407" y="2625817"/>
                  <a:pt x="4770148" y="2626045"/>
                  <a:pt x="4800600" y="2628900"/>
                </a:cubicBezTo>
                <a:cubicBezTo>
                  <a:pt x="5107221" y="2657646"/>
                  <a:pt x="4798786" y="2633177"/>
                  <a:pt x="5105400" y="2651760"/>
                </a:cubicBezTo>
                <a:cubicBezTo>
                  <a:pt x="5138457" y="2653763"/>
                  <a:pt x="5204460" y="2659380"/>
                  <a:pt x="5204460" y="2659380"/>
                </a:cubicBezTo>
              </a:path>
            </a:pathLst>
          </a:custGeom>
          <a:noFill/>
          <a:ln w="76200">
            <a:solidFill>
              <a:srgbClr val="F27F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181764" y="4200406"/>
            <a:ext cx="1094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stroke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2007716" y="2683535"/>
            <a:ext cx="190500" cy="190500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/>
          <p:nvPr/>
        </p:nvPicPr>
        <p:blipFill rotWithShape="1">
          <a:blip r:embed="rId2"/>
          <a:srcRect l="84152" t="47599" r="2376" b="37654"/>
          <a:stretch/>
        </p:blipFill>
        <p:spPr>
          <a:xfrm rot="18000000">
            <a:off x="1516890" y="2999193"/>
            <a:ext cx="653991" cy="65399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77305" y="3894306"/>
            <a:ext cx="2441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Splats placed along</a:t>
            </a:r>
            <a:endParaRPr lang="en-US" dirty="0"/>
          </a:p>
        </p:txBody>
      </p:sp>
      <p:cxnSp>
        <p:nvCxnSpPr>
          <p:cNvPr id="10" name="Elbow Connector 9"/>
          <p:cNvCxnSpPr>
            <a:stCxn id="8" idx="3"/>
            <a:endCxn id="5" idx="2"/>
          </p:cNvCxnSpPr>
          <p:nvPr/>
        </p:nvCxnSpPr>
        <p:spPr>
          <a:xfrm>
            <a:off x="3419127" y="4078972"/>
            <a:ext cx="3310127" cy="490766"/>
          </a:xfrm>
          <a:prstGeom prst="bentConnector4">
            <a:avLst>
              <a:gd name="adj1" fmla="val 41730"/>
              <a:gd name="adj2" fmla="val 14658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977305" y="5042649"/>
            <a:ext cx="3636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complex polygon of n vertices</a:t>
            </a:r>
          </a:p>
        </p:txBody>
      </p:sp>
      <p:cxnSp>
        <p:nvCxnSpPr>
          <p:cNvPr id="16" name="Elbow Connector 15"/>
          <p:cNvCxnSpPr>
            <a:stCxn id="11" idx="1"/>
            <a:endCxn id="8" idx="1"/>
          </p:cNvCxnSpPr>
          <p:nvPr/>
        </p:nvCxnSpPr>
        <p:spPr>
          <a:xfrm rot="10800000">
            <a:off x="977305" y="4078973"/>
            <a:ext cx="12700" cy="1148343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990005" y="5411981"/>
            <a:ext cx="41416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has own </a:t>
            </a:r>
            <a:r>
              <a:rPr lang="en-US" dirty="0"/>
              <a:t>opacity </a:t>
            </a:r>
            <a:r>
              <a:rPr lang="en-US" dirty="0" smtClean="0"/>
              <a:t>value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rendered </a:t>
            </a:r>
            <a:r>
              <a:rPr lang="en-US" dirty="0"/>
              <a:t>back to front 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standard </a:t>
            </a:r>
            <a:r>
              <a:rPr lang="en-US" dirty="0"/>
              <a:t>transparency blending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49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1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Paint Initialization</a:t>
            </a:r>
          </a:p>
          <a:p>
            <a:r>
              <a:rPr lang="en-US" dirty="0" smtClean="0"/>
              <a:t>Pigment Advection</a:t>
            </a:r>
          </a:p>
          <a:p>
            <a:r>
              <a:rPr lang="en-US" dirty="0" smtClean="0"/>
              <a:t>Sampling Management</a:t>
            </a:r>
          </a:p>
          <a:p>
            <a:r>
              <a:rPr lang="en-US" dirty="0" smtClean="0"/>
              <a:t>Lifetime Management</a:t>
            </a:r>
          </a:p>
          <a:p>
            <a:r>
              <a:rPr lang="en-US" dirty="0" smtClean="0"/>
              <a:t>Brush Types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40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Timeline 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9481145"/>
              </p:ext>
            </p:extLst>
          </p:nvPr>
        </p:nvGraphicFramePr>
        <p:xfrm>
          <a:off x="782559" y="1690689"/>
          <a:ext cx="7886700" cy="3483293"/>
        </p:xfrm>
        <a:graphic>
          <a:graphicData uri="http://schemas.openxmlformats.org/drawingml/2006/table">
            <a:tbl>
              <a:tblPr firstRow="1" firstCol="1" bandRow="1"/>
              <a:tblGrid>
                <a:gridCol w="692254"/>
                <a:gridCol w="2010771"/>
                <a:gridCol w="5183675"/>
              </a:tblGrid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Week</a:t>
                      </a:r>
                      <a:endParaRPr lang="en-US" sz="1800" dirty="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panose="020F0502020204030204" pitchFamily="34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Dates</a:t>
                      </a:r>
                      <a:endParaRPr lang="en-US" sz="18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>
                          <a:effectLst/>
                          <a:latin typeface="Calibri" panose="020F0502020204030204" pitchFamily="34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Task </a:t>
                      </a:r>
                      <a:endParaRPr lang="en-US" sz="1800">
                        <a:effectLst/>
                        <a:latin typeface="Cambria" panose="020405030504060302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09/23~09/29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Thorough reading and understanding of the paper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2,3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09/30~10/13 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Implementation of </a:t>
                      </a:r>
                      <a:r>
                        <a:rPr lang="en-US" sz="1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Paint Initialization</a:t>
                      </a: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 and basic user interface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4,5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10/14~10/27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Implementation of </a:t>
                      </a:r>
                      <a:r>
                        <a:rPr lang="en-US" sz="1600" i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Pigment Advection</a:t>
                      </a:r>
                      <a:endParaRPr lang="en-US" sz="16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Palatino Linotype" panose="020405020505050303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6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10/28~11/03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Preparation for mid-term </a:t>
                      </a:r>
                      <a:r>
                        <a:rPr lang="en-US" sz="1600" dirty="0" smtClean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demo</a:t>
                      </a:r>
                      <a:endParaRPr lang="en-US" sz="16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Palatino Linotype" panose="020405020505050303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7</a:t>
                      </a:r>
                    </a:p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 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11/04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70C0"/>
                          </a:solidFill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mid-term system demo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11/5~11/10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Implementation of </a:t>
                      </a:r>
                      <a:r>
                        <a:rPr lang="en-US" sz="1600" i="1" dirty="0" smtClean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Sampling </a:t>
                      </a:r>
                      <a:r>
                        <a:rPr lang="en-US" sz="1600" i="1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Management</a:t>
                      </a:r>
                      <a:endParaRPr lang="en-US" sz="1600" dirty="0">
                        <a:effectLst/>
                        <a:latin typeface="Palatino Linotype" panose="020405020505050303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8,9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11/11~11/24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Implementation of </a:t>
                      </a:r>
                      <a:r>
                        <a:rPr lang="en-US" sz="1600" i="1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Lifetime Management</a:t>
                      </a:r>
                      <a:endParaRPr lang="en-US" sz="1600" dirty="0">
                        <a:effectLst/>
                        <a:latin typeface="Palatino Linotype" panose="02040502050505030304" pitchFamily="18" charset="0"/>
                        <a:ea typeface="Cambria" panose="02040503050406030204" pitchFamily="18" charset="0"/>
                        <a:cs typeface="Vrinda" panose="020B0502040204020203" pitchFamily="34" charset="0"/>
                      </a:endParaRP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10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11/25~12/01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User interface enhancement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 rowSpan="2"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11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12/02~12/05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Submission preparation: report + software + presentation slide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93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12/06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Palatino Linotype" panose="02040502050505030304" pitchFamily="18" charset="0"/>
                          <a:ea typeface="Cambria" panose="02040503050406030204" pitchFamily="18" charset="0"/>
                          <a:cs typeface="Vrinda" panose="020B0502040204020203" pitchFamily="34" charset="0"/>
                        </a:rPr>
                        <a:t>Submission due</a:t>
                      </a:r>
                    </a:p>
                  </a:txBody>
                  <a:tcPr marL="51883" marR="51883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591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Paint Initialization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Stroke Input</a:t>
            </a:r>
          </a:p>
          <a:p>
            <a:r>
              <a:rPr lang="en-US" dirty="0" smtClean="0"/>
              <a:t>Stroke to Collections of Stamps</a:t>
            </a:r>
          </a:p>
          <a:p>
            <a:r>
              <a:rPr lang="en-US" dirty="0" smtClean="0"/>
              <a:t>Stamps to Splats</a:t>
            </a:r>
          </a:p>
          <a:p>
            <a:r>
              <a:rPr lang="en-US" dirty="0" smtClean="0"/>
              <a:t>Splat rendering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997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Stroke Input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54480" y="4621798"/>
            <a:ext cx="752856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regStrokePoint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(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 </a:t>
            </a:r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){</a:t>
            </a:r>
          </a:p>
          <a:p>
            <a:r>
              <a:rPr lang="en-US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strokePt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strokePtIdx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][0]=(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</a:t>
            </a:r>
            <a:r>
              <a:rPr lang="en-US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xmid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)/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RATIO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strokePt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strokePtIdx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][1]=(</a:t>
            </a:r>
            <a:r>
              <a:rPr lang="en-US" dirty="0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float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)(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ymid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-</a:t>
            </a:r>
            <a:r>
              <a:rPr lang="en-US" dirty="0" smtClean="0">
                <a:solidFill>
                  <a:srgbClr val="80808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y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)/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RATIO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	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strokeCol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strokePtIdx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 =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currentCol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</a:t>
            </a:r>
            <a:endParaRPr lang="en-US" dirty="0"/>
          </a:p>
        </p:txBody>
      </p:sp>
      <p:sp>
        <p:nvSpPr>
          <p:cNvPr id="6" name="Freeform 5"/>
          <p:cNvSpPr/>
          <p:nvPr/>
        </p:nvSpPr>
        <p:spPr>
          <a:xfrm>
            <a:off x="929640" y="1725692"/>
            <a:ext cx="5204460" cy="2659380"/>
          </a:xfrm>
          <a:custGeom>
            <a:avLst/>
            <a:gdLst>
              <a:gd name="connsiteX0" fmla="*/ 0 w 5204460"/>
              <a:gd name="connsiteY0" fmla="*/ 0 h 2659380"/>
              <a:gd name="connsiteX1" fmla="*/ 38100 w 5204460"/>
              <a:gd name="connsiteY1" fmla="*/ 76200 h 2659380"/>
              <a:gd name="connsiteX2" fmla="*/ 91440 w 5204460"/>
              <a:gd name="connsiteY2" fmla="*/ 152400 h 2659380"/>
              <a:gd name="connsiteX3" fmla="*/ 114300 w 5204460"/>
              <a:gd name="connsiteY3" fmla="*/ 198120 h 2659380"/>
              <a:gd name="connsiteX4" fmla="*/ 175260 w 5204460"/>
              <a:gd name="connsiteY4" fmla="*/ 304800 h 2659380"/>
              <a:gd name="connsiteX5" fmla="*/ 213360 w 5204460"/>
              <a:gd name="connsiteY5" fmla="*/ 373380 h 2659380"/>
              <a:gd name="connsiteX6" fmla="*/ 243840 w 5204460"/>
              <a:gd name="connsiteY6" fmla="*/ 426720 h 2659380"/>
              <a:gd name="connsiteX7" fmla="*/ 373380 w 5204460"/>
              <a:gd name="connsiteY7" fmla="*/ 594360 h 2659380"/>
              <a:gd name="connsiteX8" fmla="*/ 426720 w 5204460"/>
              <a:gd name="connsiteY8" fmla="*/ 655320 h 2659380"/>
              <a:gd name="connsiteX9" fmla="*/ 601980 w 5204460"/>
              <a:gd name="connsiteY9" fmla="*/ 815340 h 2659380"/>
              <a:gd name="connsiteX10" fmla="*/ 716280 w 5204460"/>
              <a:gd name="connsiteY10" fmla="*/ 906780 h 2659380"/>
              <a:gd name="connsiteX11" fmla="*/ 792480 w 5204460"/>
              <a:gd name="connsiteY11" fmla="*/ 937260 h 2659380"/>
              <a:gd name="connsiteX12" fmla="*/ 861060 w 5204460"/>
              <a:gd name="connsiteY12" fmla="*/ 975360 h 2659380"/>
              <a:gd name="connsiteX13" fmla="*/ 937260 w 5204460"/>
              <a:gd name="connsiteY13" fmla="*/ 998220 h 2659380"/>
              <a:gd name="connsiteX14" fmla="*/ 1097280 w 5204460"/>
              <a:gd name="connsiteY14" fmla="*/ 1051560 h 2659380"/>
              <a:gd name="connsiteX15" fmla="*/ 1196340 w 5204460"/>
              <a:gd name="connsiteY15" fmla="*/ 1066800 h 2659380"/>
              <a:gd name="connsiteX16" fmla="*/ 1363980 w 5204460"/>
              <a:gd name="connsiteY16" fmla="*/ 1097280 h 2659380"/>
              <a:gd name="connsiteX17" fmla="*/ 1638300 w 5204460"/>
              <a:gd name="connsiteY17" fmla="*/ 1120140 h 2659380"/>
              <a:gd name="connsiteX18" fmla="*/ 1744980 w 5204460"/>
              <a:gd name="connsiteY18" fmla="*/ 1135380 h 2659380"/>
              <a:gd name="connsiteX19" fmla="*/ 1836420 w 5204460"/>
              <a:gd name="connsiteY19" fmla="*/ 1143000 h 2659380"/>
              <a:gd name="connsiteX20" fmla="*/ 1935480 w 5204460"/>
              <a:gd name="connsiteY20" fmla="*/ 1158240 h 2659380"/>
              <a:gd name="connsiteX21" fmla="*/ 2011680 w 5204460"/>
              <a:gd name="connsiteY21" fmla="*/ 1165860 h 2659380"/>
              <a:gd name="connsiteX22" fmla="*/ 2125980 w 5204460"/>
              <a:gd name="connsiteY22" fmla="*/ 1188720 h 2659380"/>
              <a:gd name="connsiteX23" fmla="*/ 2232660 w 5204460"/>
              <a:gd name="connsiteY23" fmla="*/ 1203960 h 2659380"/>
              <a:gd name="connsiteX24" fmla="*/ 2331720 w 5204460"/>
              <a:gd name="connsiteY24" fmla="*/ 1226820 h 2659380"/>
              <a:gd name="connsiteX25" fmla="*/ 2506980 w 5204460"/>
              <a:gd name="connsiteY25" fmla="*/ 1257300 h 2659380"/>
              <a:gd name="connsiteX26" fmla="*/ 2590800 w 5204460"/>
              <a:gd name="connsiteY26" fmla="*/ 1272540 h 2659380"/>
              <a:gd name="connsiteX27" fmla="*/ 2750820 w 5204460"/>
              <a:gd name="connsiteY27" fmla="*/ 1318260 h 2659380"/>
              <a:gd name="connsiteX28" fmla="*/ 2804160 w 5204460"/>
              <a:gd name="connsiteY28" fmla="*/ 1333500 h 2659380"/>
              <a:gd name="connsiteX29" fmla="*/ 2880360 w 5204460"/>
              <a:gd name="connsiteY29" fmla="*/ 1363980 h 2659380"/>
              <a:gd name="connsiteX30" fmla="*/ 2926080 w 5204460"/>
              <a:gd name="connsiteY30" fmla="*/ 1379220 h 2659380"/>
              <a:gd name="connsiteX31" fmla="*/ 2987040 w 5204460"/>
              <a:gd name="connsiteY31" fmla="*/ 1409700 h 2659380"/>
              <a:gd name="connsiteX32" fmla="*/ 3040380 w 5204460"/>
              <a:gd name="connsiteY32" fmla="*/ 1432560 h 2659380"/>
              <a:gd name="connsiteX33" fmla="*/ 3124200 w 5204460"/>
              <a:gd name="connsiteY33" fmla="*/ 1485900 h 2659380"/>
              <a:gd name="connsiteX34" fmla="*/ 3147060 w 5204460"/>
              <a:gd name="connsiteY34" fmla="*/ 1508760 h 2659380"/>
              <a:gd name="connsiteX35" fmla="*/ 3192780 w 5204460"/>
              <a:gd name="connsiteY35" fmla="*/ 1531620 h 2659380"/>
              <a:gd name="connsiteX36" fmla="*/ 3291840 w 5204460"/>
              <a:gd name="connsiteY36" fmla="*/ 1607820 h 2659380"/>
              <a:gd name="connsiteX37" fmla="*/ 3322320 w 5204460"/>
              <a:gd name="connsiteY37" fmla="*/ 1630680 h 2659380"/>
              <a:gd name="connsiteX38" fmla="*/ 3375660 w 5204460"/>
              <a:gd name="connsiteY38" fmla="*/ 1684020 h 2659380"/>
              <a:gd name="connsiteX39" fmla="*/ 3398520 w 5204460"/>
              <a:gd name="connsiteY39" fmla="*/ 1706880 h 2659380"/>
              <a:gd name="connsiteX40" fmla="*/ 3429000 w 5204460"/>
              <a:gd name="connsiteY40" fmla="*/ 1744980 h 2659380"/>
              <a:gd name="connsiteX41" fmla="*/ 3451860 w 5204460"/>
              <a:gd name="connsiteY41" fmla="*/ 1767840 h 2659380"/>
              <a:gd name="connsiteX42" fmla="*/ 3497580 w 5204460"/>
              <a:gd name="connsiteY42" fmla="*/ 1836420 h 2659380"/>
              <a:gd name="connsiteX43" fmla="*/ 3558540 w 5204460"/>
              <a:gd name="connsiteY43" fmla="*/ 1905000 h 2659380"/>
              <a:gd name="connsiteX44" fmla="*/ 3589020 w 5204460"/>
              <a:gd name="connsiteY44" fmla="*/ 1958340 h 2659380"/>
              <a:gd name="connsiteX45" fmla="*/ 3680460 w 5204460"/>
              <a:gd name="connsiteY45" fmla="*/ 2080260 h 2659380"/>
              <a:gd name="connsiteX46" fmla="*/ 3703320 w 5204460"/>
              <a:gd name="connsiteY46" fmla="*/ 2103120 h 2659380"/>
              <a:gd name="connsiteX47" fmla="*/ 3726180 w 5204460"/>
              <a:gd name="connsiteY47" fmla="*/ 2133600 h 2659380"/>
              <a:gd name="connsiteX48" fmla="*/ 3825240 w 5204460"/>
              <a:gd name="connsiteY48" fmla="*/ 2225040 h 2659380"/>
              <a:gd name="connsiteX49" fmla="*/ 3863340 w 5204460"/>
              <a:gd name="connsiteY49" fmla="*/ 2263140 h 2659380"/>
              <a:gd name="connsiteX50" fmla="*/ 3977640 w 5204460"/>
              <a:gd name="connsiteY50" fmla="*/ 2354580 h 2659380"/>
              <a:gd name="connsiteX51" fmla="*/ 4015740 w 5204460"/>
              <a:gd name="connsiteY51" fmla="*/ 2385060 h 2659380"/>
              <a:gd name="connsiteX52" fmla="*/ 4091940 w 5204460"/>
              <a:gd name="connsiteY52" fmla="*/ 2430780 h 2659380"/>
              <a:gd name="connsiteX53" fmla="*/ 4183380 w 5204460"/>
              <a:gd name="connsiteY53" fmla="*/ 2476500 h 2659380"/>
              <a:gd name="connsiteX54" fmla="*/ 4274820 w 5204460"/>
              <a:gd name="connsiteY54" fmla="*/ 2522220 h 2659380"/>
              <a:gd name="connsiteX55" fmla="*/ 4305300 w 5204460"/>
              <a:gd name="connsiteY55" fmla="*/ 2529840 h 2659380"/>
              <a:gd name="connsiteX56" fmla="*/ 4351020 w 5204460"/>
              <a:gd name="connsiteY56" fmla="*/ 2545080 h 2659380"/>
              <a:gd name="connsiteX57" fmla="*/ 4396740 w 5204460"/>
              <a:gd name="connsiteY57" fmla="*/ 2552700 h 2659380"/>
              <a:gd name="connsiteX58" fmla="*/ 4503420 w 5204460"/>
              <a:gd name="connsiteY58" fmla="*/ 2583180 h 2659380"/>
              <a:gd name="connsiteX59" fmla="*/ 4610100 w 5204460"/>
              <a:gd name="connsiteY59" fmla="*/ 2598420 h 2659380"/>
              <a:gd name="connsiteX60" fmla="*/ 4648200 w 5204460"/>
              <a:gd name="connsiteY60" fmla="*/ 2606040 h 2659380"/>
              <a:gd name="connsiteX61" fmla="*/ 4709160 w 5204460"/>
              <a:gd name="connsiteY61" fmla="*/ 2621280 h 2659380"/>
              <a:gd name="connsiteX62" fmla="*/ 4800600 w 5204460"/>
              <a:gd name="connsiteY62" fmla="*/ 2628900 h 2659380"/>
              <a:gd name="connsiteX63" fmla="*/ 5105400 w 5204460"/>
              <a:gd name="connsiteY63" fmla="*/ 2651760 h 2659380"/>
              <a:gd name="connsiteX64" fmla="*/ 5204460 w 5204460"/>
              <a:gd name="connsiteY64" fmla="*/ 2659380 h 2659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204460" h="2659380">
                <a:moveTo>
                  <a:pt x="0" y="0"/>
                </a:moveTo>
                <a:cubicBezTo>
                  <a:pt x="12700" y="25400"/>
                  <a:pt x="21061" y="53482"/>
                  <a:pt x="38100" y="76200"/>
                </a:cubicBezTo>
                <a:cubicBezTo>
                  <a:pt x="57314" y="101819"/>
                  <a:pt x="75023" y="124256"/>
                  <a:pt x="91440" y="152400"/>
                </a:cubicBezTo>
                <a:cubicBezTo>
                  <a:pt x="100025" y="167118"/>
                  <a:pt x="106089" y="183190"/>
                  <a:pt x="114300" y="198120"/>
                </a:cubicBezTo>
                <a:cubicBezTo>
                  <a:pt x="134038" y="234007"/>
                  <a:pt x="155107" y="269145"/>
                  <a:pt x="175260" y="304800"/>
                </a:cubicBezTo>
                <a:cubicBezTo>
                  <a:pt x="188128" y="327566"/>
                  <a:pt x="200539" y="350588"/>
                  <a:pt x="213360" y="373380"/>
                </a:cubicBezTo>
                <a:cubicBezTo>
                  <a:pt x="223400" y="391228"/>
                  <a:pt x="231553" y="410337"/>
                  <a:pt x="243840" y="426720"/>
                </a:cubicBezTo>
                <a:cubicBezTo>
                  <a:pt x="311014" y="516286"/>
                  <a:pt x="316883" y="528447"/>
                  <a:pt x="373380" y="594360"/>
                </a:cubicBezTo>
                <a:cubicBezTo>
                  <a:pt x="390952" y="614860"/>
                  <a:pt x="407628" y="636228"/>
                  <a:pt x="426720" y="655320"/>
                </a:cubicBezTo>
                <a:cubicBezTo>
                  <a:pt x="521608" y="750208"/>
                  <a:pt x="468986" y="700482"/>
                  <a:pt x="601980" y="815340"/>
                </a:cubicBezTo>
                <a:cubicBezTo>
                  <a:pt x="626701" y="836690"/>
                  <a:pt x="688545" y="891372"/>
                  <a:pt x="716280" y="906780"/>
                </a:cubicBezTo>
                <a:cubicBezTo>
                  <a:pt x="740194" y="920066"/>
                  <a:pt x="767757" y="925549"/>
                  <a:pt x="792480" y="937260"/>
                </a:cubicBezTo>
                <a:cubicBezTo>
                  <a:pt x="816114" y="948455"/>
                  <a:pt x="836958" y="965212"/>
                  <a:pt x="861060" y="975360"/>
                </a:cubicBezTo>
                <a:cubicBezTo>
                  <a:pt x="885500" y="985651"/>
                  <a:pt x="912102" y="989834"/>
                  <a:pt x="937260" y="998220"/>
                </a:cubicBezTo>
                <a:cubicBezTo>
                  <a:pt x="990809" y="1016070"/>
                  <a:pt x="1041835" y="1039507"/>
                  <a:pt x="1097280" y="1051560"/>
                </a:cubicBezTo>
                <a:cubicBezTo>
                  <a:pt x="1129926" y="1058657"/>
                  <a:pt x="1163426" y="1061076"/>
                  <a:pt x="1196340" y="1066800"/>
                </a:cubicBezTo>
                <a:cubicBezTo>
                  <a:pt x="1285015" y="1082222"/>
                  <a:pt x="1268253" y="1084794"/>
                  <a:pt x="1363980" y="1097280"/>
                </a:cubicBezTo>
                <a:cubicBezTo>
                  <a:pt x="1492957" y="1114103"/>
                  <a:pt x="1461351" y="1094862"/>
                  <a:pt x="1638300" y="1120140"/>
                </a:cubicBezTo>
                <a:cubicBezTo>
                  <a:pt x="1673860" y="1125220"/>
                  <a:pt x="1709296" y="1131263"/>
                  <a:pt x="1744980" y="1135380"/>
                </a:cubicBezTo>
                <a:cubicBezTo>
                  <a:pt x="1775364" y="1138886"/>
                  <a:pt x="1806052" y="1139356"/>
                  <a:pt x="1836420" y="1143000"/>
                </a:cubicBezTo>
                <a:cubicBezTo>
                  <a:pt x="1869591" y="1146980"/>
                  <a:pt x="1902352" y="1153919"/>
                  <a:pt x="1935480" y="1158240"/>
                </a:cubicBezTo>
                <a:cubicBezTo>
                  <a:pt x="1960792" y="1161542"/>
                  <a:pt x="1986474" y="1161827"/>
                  <a:pt x="2011680" y="1165860"/>
                </a:cubicBezTo>
                <a:cubicBezTo>
                  <a:pt x="2050047" y="1171999"/>
                  <a:pt x="2087690" y="1182118"/>
                  <a:pt x="2125980" y="1188720"/>
                </a:cubicBezTo>
                <a:cubicBezTo>
                  <a:pt x="2161379" y="1194823"/>
                  <a:pt x="2197340" y="1197419"/>
                  <a:pt x="2232660" y="1203960"/>
                </a:cubicBezTo>
                <a:cubicBezTo>
                  <a:pt x="2265981" y="1210131"/>
                  <a:pt x="2298455" y="1220352"/>
                  <a:pt x="2331720" y="1226820"/>
                </a:cubicBezTo>
                <a:cubicBezTo>
                  <a:pt x="2389927" y="1238138"/>
                  <a:pt x="2448585" y="1246995"/>
                  <a:pt x="2506980" y="1257300"/>
                </a:cubicBezTo>
                <a:cubicBezTo>
                  <a:pt x="2534946" y="1262235"/>
                  <a:pt x="2563495" y="1264738"/>
                  <a:pt x="2590800" y="1272540"/>
                </a:cubicBezTo>
                <a:lnTo>
                  <a:pt x="2750820" y="1318260"/>
                </a:lnTo>
                <a:cubicBezTo>
                  <a:pt x="2768600" y="1323340"/>
                  <a:pt x="2786991" y="1326632"/>
                  <a:pt x="2804160" y="1333500"/>
                </a:cubicBezTo>
                <a:cubicBezTo>
                  <a:pt x="2829560" y="1343660"/>
                  <a:pt x="2854745" y="1354374"/>
                  <a:pt x="2880360" y="1363980"/>
                </a:cubicBezTo>
                <a:cubicBezTo>
                  <a:pt x="2895402" y="1369621"/>
                  <a:pt x="2911315" y="1372892"/>
                  <a:pt x="2926080" y="1379220"/>
                </a:cubicBezTo>
                <a:cubicBezTo>
                  <a:pt x="2946962" y="1388169"/>
                  <a:pt x="2966453" y="1400093"/>
                  <a:pt x="2987040" y="1409700"/>
                </a:cubicBezTo>
                <a:cubicBezTo>
                  <a:pt x="3004569" y="1417880"/>
                  <a:pt x="3023078" y="1423909"/>
                  <a:pt x="3040380" y="1432560"/>
                </a:cubicBezTo>
                <a:cubicBezTo>
                  <a:pt x="3056042" y="1440391"/>
                  <a:pt x="3113329" y="1477445"/>
                  <a:pt x="3124200" y="1485900"/>
                </a:cubicBezTo>
                <a:cubicBezTo>
                  <a:pt x="3132706" y="1492516"/>
                  <a:pt x="3138094" y="1502782"/>
                  <a:pt x="3147060" y="1508760"/>
                </a:cubicBezTo>
                <a:cubicBezTo>
                  <a:pt x="3161237" y="1518211"/>
                  <a:pt x="3178718" y="1521998"/>
                  <a:pt x="3192780" y="1531620"/>
                </a:cubicBezTo>
                <a:cubicBezTo>
                  <a:pt x="3227162" y="1555144"/>
                  <a:pt x="3258748" y="1582514"/>
                  <a:pt x="3291840" y="1607820"/>
                </a:cubicBezTo>
                <a:cubicBezTo>
                  <a:pt x="3301928" y="1615535"/>
                  <a:pt x="3313340" y="1621700"/>
                  <a:pt x="3322320" y="1630680"/>
                </a:cubicBezTo>
                <a:lnTo>
                  <a:pt x="3375660" y="1684020"/>
                </a:lnTo>
                <a:cubicBezTo>
                  <a:pt x="3383280" y="1691640"/>
                  <a:pt x="3391788" y="1698465"/>
                  <a:pt x="3398520" y="1706880"/>
                </a:cubicBezTo>
                <a:cubicBezTo>
                  <a:pt x="3408680" y="1719580"/>
                  <a:pt x="3418290" y="1732740"/>
                  <a:pt x="3429000" y="1744980"/>
                </a:cubicBezTo>
                <a:cubicBezTo>
                  <a:pt x="3436096" y="1753090"/>
                  <a:pt x="3445394" y="1759219"/>
                  <a:pt x="3451860" y="1767840"/>
                </a:cubicBezTo>
                <a:cubicBezTo>
                  <a:pt x="3508899" y="1843892"/>
                  <a:pt x="3442128" y="1770886"/>
                  <a:pt x="3497580" y="1836420"/>
                </a:cubicBezTo>
                <a:cubicBezTo>
                  <a:pt x="3517337" y="1859769"/>
                  <a:pt x="3540189" y="1880531"/>
                  <a:pt x="3558540" y="1905000"/>
                </a:cubicBezTo>
                <a:cubicBezTo>
                  <a:pt x="3570827" y="1921383"/>
                  <a:pt x="3577895" y="1941147"/>
                  <a:pt x="3589020" y="1958340"/>
                </a:cubicBezTo>
                <a:cubicBezTo>
                  <a:pt x="3619590" y="2005585"/>
                  <a:pt x="3644359" y="2039647"/>
                  <a:pt x="3680460" y="2080260"/>
                </a:cubicBezTo>
                <a:cubicBezTo>
                  <a:pt x="3687619" y="2088314"/>
                  <a:pt x="3696307" y="2094938"/>
                  <a:pt x="3703320" y="2103120"/>
                </a:cubicBezTo>
                <a:cubicBezTo>
                  <a:pt x="3711585" y="2112763"/>
                  <a:pt x="3717566" y="2124268"/>
                  <a:pt x="3726180" y="2133600"/>
                </a:cubicBezTo>
                <a:cubicBezTo>
                  <a:pt x="3872947" y="2292598"/>
                  <a:pt x="3741710" y="2150791"/>
                  <a:pt x="3825240" y="2225040"/>
                </a:cubicBezTo>
                <a:cubicBezTo>
                  <a:pt x="3838664" y="2236972"/>
                  <a:pt x="3849655" y="2251508"/>
                  <a:pt x="3863340" y="2263140"/>
                </a:cubicBezTo>
                <a:cubicBezTo>
                  <a:pt x="3900516" y="2294740"/>
                  <a:pt x="3939540" y="2324100"/>
                  <a:pt x="3977640" y="2354580"/>
                </a:cubicBezTo>
                <a:cubicBezTo>
                  <a:pt x="3990340" y="2364740"/>
                  <a:pt x="4001193" y="2377787"/>
                  <a:pt x="4015740" y="2385060"/>
                </a:cubicBezTo>
                <a:cubicBezTo>
                  <a:pt x="4131034" y="2442707"/>
                  <a:pt x="3926426" y="2338828"/>
                  <a:pt x="4091940" y="2430780"/>
                </a:cubicBezTo>
                <a:cubicBezTo>
                  <a:pt x="4121729" y="2447330"/>
                  <a:pt x="4152900" y="2461260"/>
                  <a:pt x="4183380" y="2476500"/>
                </a:cubicBezTo>
                <a:lnTo>
                  <a:pt x="4274820" y="2522220"/>
                </a:lnTo>
                <a:cubicBezTo>
                  <a:pt x="4284980" y="2524760"/>
                  <a:pt x="4295269" y="2526831"/>
                  <a:pt x="4305300" y="2529840"/>
                </a:cubicBezTo>
                <a:cubicBezTo>
                  <a:pt x="4320687" y="2534456"/>
                  <a:pt x="4335435" y="2541184"/>
                  <a:pt x="4351020" y="2545080"/>
                </a:cubicBezTo>
                <a:cubicBezTo>
                  <a:pt x="4366009" y="2548827"/>
                  <a:pt x="4381751" y="2548953"/>
                  <a:pt x="4396740" y="2552700"/>
                </a:cubicBezTo>
                <a:cubicBezTo>
                  <a:pt x="4432619" y="2561670"/>
                  <a:pt x="4466809" y="2577950"/>
                  <a:pt x="4503420" y="2583180"/>
                </a:cubicBezTo>
                <a:cubicBezTo>
                  <a:pt x="4538980" y="2588260"/>
                  <a:pt x="4574877" y="2591375"/>
                  <a:pt x="4610100" y="2598420"/>
                </a:cubicBezTo>
                <a:cubicBezTo>
                  <a:pt x="4622800" y="2600960"/>
                  <a:pt x="4635580" y="2603128"/>
                  <a:pt x="4648200" y="2606040"/>
                </a:cubicBezTo>
                <a:cubicBezTo>
                  <a:pt x="4668609" y="2610750"/>
                  <a:pt x="4688446" y="2618173"/>
                  <a:pt x="4709160" y="2621280"/>
                </a:cubicBezTo>
                <a:cubicBezTo>
                  <a:pt x="4739407" y="2625817"/>
                  <a:pt x="4770148" y="2626045"/>
                  <a:pt x="4800600" y="2628900"/>
                </a:cubicBezTo>
                <a:cubicBezTo>
                  <a:pt x="5107221" y="2657646"/>
                  <a:pt x="4798786" y="2633177"/>
                  <a:pt x="5105400" y="2651760"/>
                </a:cubicBezTo>
                <a:cubicBezTo>
                  <a:pt x="5138457" y="2653763"/>
                  <a:pt x="5204460" y="2659380"/>
                  <a:pt x="5204460" y="2659380"/>
                </a:cubicBezTo>
              </a:path>
            </a:pathLst>
          </a:custGeom>
          <a:noFill/>
          <a:ln w="7620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181764" y="4200406"/>
            <a:ext cx="1094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 stroke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57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Stroke Input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6429" b="22592"/>
          <a:stretch/>
        </p:blipFill>
        <p:spPr>
          <a:xfrm>
            <a:off x="628650" y="1761162"/>
            <a:ext cx="6541247" cy="4480264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24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Stroke to </a:t>
            </a:r>
            <a:r>
              <a:rPr lang="en-US" dirty="0" smtClean="0"/>
              <a:t>Stamps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929640" y="1725692"/>
            <a:ext cx="5204460" cy="2659380"/>
          </a:xfrm>
          <a:custGeom>
            <a:avLst/>
            <a:gdLst>
              <a:gd name="connsiteX0" fmla="*/ 0 w 5204460"/>
              <a:gd name="connsiteY0" fmla="*/ 0 h 2659380"/>
              <a:gd name="connsiteX1" fmla="*/ 38100 w 5204460"/>
              <a:gd name="connsiteY1" fmla="*/ 76200 h 2659380"/>
              <a:gd name="connsiteX2" fmla="*/ 91440 w 5204460"/>
              <a:gd name="connsiteY2" fmla="*/ 152400 h 2659380"/>
              <a:gd name="connsiteX3" fmla="*/ 114300 w 5204460"/>
              <a:gd name="connsiteY3" fmla="*/ 198120 h 2659380"/>
              <a:gd name="connsiteX4" fmla="*/ 175260 w 5204460"/>
              <a:gd name="connsiteY4" fmla="*/ 304800 h 2659380"/>
              <a:gd name="connsiteX5" fmla="*/ 213360 w 5204460"/>
              <a:gd name="connsiteY5" fmla="*/ 373380 h 2659380"/>
              <a:gd name="connsiteX6" fmla="*/ 243840 w 5204460"/>
              <a:gd name="connsiteY6" fmla="*/ 426720 h 2659380"/>
              <a:gd name="connsiteX7" fmla="*/ 373380 w 5204460"/>
              <a:gd name="connsiteY7" fmla="*/ 594360 h 2659380"/>
              <a:gd name="connsiteX8" fmla="*/ 426720 w 5204460"/>
              <a:gd name="connsiteY8" fmla="*/ 655320 h 2659380"/>
              <a:gd name="connsiteX9" fmla="*/ 601980 w 5204460"/>
              <a:gd name="connsiteY9" fmla="*/ 815340 h 2659380"/>
              <a:gd name="connsiteX10" fmla="*/ 716280 w 5204460"/>
              <a:gd name="connsiteY10" fmla="*/ 906780 h 2659380"/>
              <a:gd name="connsiteX11" fmla="*/ 792480 w 5204460"/>
              <a:gd name="connsiteY11" fmla="*/ 937260 h 2659380"/>
              <a:gd name="connsiteX12" fmla="*/ 861060 w 5204460"/>
              <a:gd name="connsiteY12" fmla="*/ 975360 h 2659380"/>
              <a:gd name="connsiteX13" fmla="*/ 937260 w 5204460"/>
              <a:gd name="connsiteY13" fmla="*/ 998220 h 2659380"/>
              <a:gd name="connsiteX14" fmla="*/ 1097280 w 5204460"/>
              <a:gd name="connsiteY14" fmla="*/ 1051560 h 2659380"/>
              <a:gd name="connsiteX15" fmla="*/ 1196340 w 5204460"/>
              <a:gd name="connsiteY15" fmla="*/ 1066800 h 2659380"/>
              <a:gd name="connsiteX16" fmla="*/ 1363980 w 5204460"/>
              <a:gd name="connsiteY16" fmla="*/ 1097280 h 2659380"/>
              <a:gd name="connsiteX17" fmla="*/ 1638300 w 5204460"/>
              <a:gd name="connsiteY17" fmla="*/ 1120140 h 2659380"/>
              <a:gd name="connsiteX18" fmla="*/ 1744980 w 5204460"/>
              <a:gd name="connsiteY18" fmla="*/ 1135380 h 2659380"/>
              <a:gd name="connsiteX19" fmla="*/ 1836420 w 5204460"/>
              <a:gd name="connsiteY19" fmla="*/ 1143000 h 2659380"/>
              <a:gd name="connsiteX20" fmla="*/ 1935480 w 5204460"/>
              <a:gd name="connsiteY20" fmla="*/ 1158240 h 2659380"/>
              <a:gd name="connsiteX21" fmla="*/ 2011680 w 5204460"/>
              <a:gd name="connsiteY21" fmla="*/ 1165860 h 2659380"/>
              <a:gd name="connsiteX22" fmla="*/ 2125980 w 5204460"/>
              <a:gd name="connsiteY22" fmla="*/ 1188720 h 2659380"/>
              <a:gd name="connsiteX23" fmla="*/ 2232660 w 5204460"/>
              <a:gd name="connsiteY23" fmla="*/ 1203960 h 2659380"/>
              <a:gd name="connsiteX24" fmla="*/ 2331720 w 5204460"/>
              <a:gd name="connsiteY24" fmla="*/ 1226820 h 2659380"/>
              <a:gd name="connsiteX25" fmla="*/ 2506980 w 5204460"/>
              <a:gd name="connsiteY25" fmla="*/ 1257300 h 2659380"/>
              <a:gd name="connsiteX26" fmla="*/ 2590800 w 5204460"/>
              <a:gd name="connsiteY26" fmla="*/ 1272540 h 2659380"/>
              <a:gd name="connsiteX27" fmla="*/ 2750820 w 5204460"/>
              <a:gd name="connsiteY27" fmla="*/ 1318260 h 2659380"/>
              <a:gd name="connsiteX28" fmla="*/ 2804160 w 5204460"/>
              <a:gd name="connsiteY28" fmla="*/ 1333500 h 2659380"/>
              <a:gd name="connsiteX29" fmla="*/ 2880360 w 5204460"/>
              <a:gd name="connsiteY29" fmla="*/ 1363980 h 2659380"/>
              <a:gd name="connsiteX30" fmla="*/ 2926080 w 5204460"/>
              <a:gd name="connsiteY30" fmla="*/ 1379220 h 2659380"/>
              <a:gd name="connsiteX31" fmla="*/ 2987040 w 5204460"/>
              <a:gd name="connsiteY31" fmla="*/ 1409700 h 2659380"/>
              <a:gd name="connsiteX32" fmla="*/ 3040380 w 5204460"/>
              <a:gd name="connsiteY32" fmla="*/ 1432560 h 2659380"/>
              <a:gd name="connsiteX33" fmla="*/ 3124200 w 5204460"/>
              <a:gd name="connsiteY33" fmla="*/ 1485900 h 2659380"/>
              <a:gd name="connsiteX34" fmla="*/ 3147060 w 5204460"/>
              <a:gd name="connsiteY34" fmla="*/ 1508760 h 2659380"/>
              <a:gd name="connsiteX35" fmla="*/ 3192780 w 5204460"/>
              <a:gd name="connsiteY35" fmla="*/ 1531620 h 2659380"/>
              <a:gd name="connsiteX36" fmla="*/ 3291840 w 5204460"/>
              <a:gd name="connsiteY36" fmla="*/ 1607820 h 2659380"/>
              <a:gd name="connsiteX37" fmla="*/ 3322320 w 5204460"/>
              <a:gd name="connsiteY37" fmla="*/ 1630680 h 2659380"/>
              <a:gd name="connsiteX38" fmla="*/ 3375660 w 5204460"/>
              <a:gd name="connsiteY38" fmla="*/ 1684020 h 2659380"/>
              <a:gd name="connsiteX39" fmla="*/ 3398520 w 5204460"/>
              <a:gd name="connsiteY39" fmla="*/ 1706880 h 2659380"/>
              <a:gd name="connsiteX40" fmla="*/ 3429000 w 5204460"/>
              <a:gd name="connsiteY40" fmla="*/ 1744980 h 2659380"/>
              <a:gd name="connsiteX41" fmla="*/ 3451860 w 5204460"/>
              <a:gd name="connsiteY41" fmla="*/ 1767840 h 2659380"/>
              <a:gd name="connsiteX42" fmla="*/ 3497580 w 5204460"/>
              <a:gd name="connsiteY42" fmla="*/ 1836420 h 2659380"/>
              <a:gd name="connsiteX43" fmla="*/ 3558540 w 5204460"/>
              <a:gd name="connsiteY43" fmla="*/ 1905000 h 2659380"/>
              <a:gd name="connsiteX44" fmla="*/ 3589020 w 5204460"/>
              <a:gd name="connsiteY44" fmla="*/ 1958340 h 2659380"/>
              <a:gd name="connsiteX45" fmla="*/ 3680460 w 5204460"/>
              <a:gd name="connsiteY45" fmla="*/ 2080260 h 2659380"/>
              <a:gd name="connsiteX46" fmla="*/ 3703320 w 5204460"/>
              <a:gd name="connsiteY46" fmla="*/ 2103120 h 2659380"/>
              <a:gd name="connsiteX47" fmla="*/ 3726180 w 5204460"/>
              <a:gd name="connsiteY47" fmla="*/ 2133600 h 2659380"/>
              <a:gd name="connsiteX48" fmla="*/ 3825240 w 5204460"/>
              <a:gd name="connsiteY48" fmla="*/ 2225040 h 2659380"/>
              <a:gd name="connsiteX49" fmla="*/ 3863340 w 5204460"/>
              <a:gd name="connsiteY49" fmla="*/ 2263140 h 2659380"/>
              <a:gd name="connsiteX50" fmla="*/ 3977640 w 5204460"/>
              <a:gd name="connsiteY50" fmla="*/ 2354580 h 2659380"/>
              <a:gd name="connsiteX51" fmla="*/ 4015740 w 5204460"/>
              <a:gd name="connsiteY51" fmla="*/ 2385060 h 2659380"/>
              <a:gd name="connsiteX52" fmla="*/ 4091940 w 5204460"/>
              <a:gd name="connsiteY52" fmla="*/ 2430780 h 2659380"/>
              <a:gd name="connsiteX53" fmla="*/ 4183380 w 5204460"/>
              <a:gd name="connsiteY53" fmla="*/ 2476500 h 2659380"/>
              <a:gd name="connsiteX54" fmla="*/ 4274820 w 5204460"/>
              <a:gd name="connsiteY54" fmla="*/ 2522220 h 2659380"/>
              <a:gd name="connsiteX55" fmla="*/ 4305300 w 5204460"/>
              <a:gd name="connsiteY55" fmla="*/ 2529840 h 2659380"/>
              <a:gd name="connsiteX56" fmla="*/ 4351020 w 5204460"/>
              <a:gd name="connsiteY56" fmla="*/ 2545080 h 2659380"/>
              <a:gd name="connsiteX57" fmla="*/ 4396740 w 5204460"/>
              <a:gd name="connsiteY57" fmla="*/ 2552700 h 2659380"/>
              <a:gd name="connsiteX58" fmla="*/ 4503420 w 5204460"/>
              <a:gd name="connsiteY58" fmla="*/ 2583180 h 2659380"/>
              <a:gd name="connsiteX59" fmla="*/ 4610100 w 5204460"/>
              <a:gd name="connsiteY59" fmla="*/ 2598420 h 2659380"/>
              <a:gd name="connsiteX60" fmla="*/ 4648200 w 5204460"/>
              <a:gd name="connsiteY60" fmla="*/ 2606040 h 2659380"/>
              <a:gd name="connsiteX61" fmla="*/ 4709160 w 5204460"/>
              <a:gd name="connsiteY61" fmla="*/ 2621280 h 2659380"/>
              <a:gd name="connsiteX62" fmla="*/ 4800600 w 5204460"/>
              <a:gd name="connsiteY62" fmla="*/ 2628900 h 2659380"/>
              <a:gd name="connsiteX63" fmla="*/ 5105400 w 5204460"/>
              <a:gd name="connsiteY63" fmla="*/ 2651760 h 2659380"/>
              <a:gd name="connsiteX64" fmla="*/ 5204460 w 5204460"/>
              <a:gd name="connsiteY64" fmla="*/ 2659380 h 2659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5204460" h="2659380">
                <a:moveTo>
                  <a:pt x="0" y="0"/>
                </a:moveTo>
                <a:cubicBezTo>
                  <a:pt x="12700" y="25400"/>
                  <a:pt x="21061" y="53482"/>
                  <a:pt x="38100" y="76200"/>
                </a:cubicBezTo>
                <a:cubicBezTo>
                  <a:pt x="57314" y="101819"/>
                  <a:pt x="75023" y="124256"/>
                  <a:pt x="91440" y="152400"/>
                </a:cubicBezTo>
                <a:cubicBezTo>
                  <a:pt x="100025" y="167118"/>
                  <a:pt x="106089" y="183190"/>
                  <a:pt x="114300" y="198120"/>
                </a:cubicBezTo>
                <a:cubicBezTo>
                  <a:pt x="134038" y="234007"/>
                  <a:pt x="155107" y="269145"/>
                  <a:pt x="175260" y="304800"/>
                </a:cubicBezTo>
                <a:cubicBezTo>
                  <a:pt x="188128" y="327566"/>
                  <a:pt x="200539" y="350588"/>
                  <a:pt x="213360" y="373380"/>
                </a:cubicBezTo>
                <a:cubicBezTo>
                  <a:pt x="223400" y="391228"/>
                  <a:pt x="231553" y="410337"/>
                  <a:pt x="243840" y="426720"/>
                </a:cubicBezTo>
                <a:cubicBezTo>
                  <a:pt x="311014" y="516286"/>
                  <a:pt x="316883" y="528447"/>
                  <a:pt x="373380" y="594360"/>
                </a:cubicBezTo>
                <a:cubicBezTo>
                  <a:pt x="390952" y="614860"/>
                  <a:pt x="407628" y="636228"/>
                  <a:pt x="426720" y="655320"/>
                </a:cubicBezTo>
                <a:cubicBezTo>
                  <a:pt x="521608" y="750208"/>
                  <a:pt x="468986" y="700482"/>
                  <a:pt x="601980" y="815340"/>
                </a:cubicBezTo>
                <a:cubicBezTo>
                  <a:pt x="626701" y="836690"/>
                  <a:pt x="688545" y="891372"/>
                  <a:pt x="716280" y="906780"/>
                </a:cubicBezTo>
                <a:cubicBezTo>
                  <a:pt x="740194" y="920066"/>
                  <a:pt x="767757" y="925549"/>
                  <a:pt x="792480" y="937260"/>
                </a:cubicBezTo>
                <a:cubicBezTo>
                  <a:pt x="816114" y="948455"/>
                  <a:pt x="836958" y="965212"/>
                  <a:pt x="861060" y="975360"/>
                </a:cubicBezTo>
                <a:cubicBezTo>
                  <a:pt x="885500" y="985651"/>
                  <a:pt x="912102" y="989834"/>
                  <a:pt x="937260" y="998220"/>
                </a:cubicBezTo>
                <a:cubicBezTo>
                  <a:pt x="990809" y="1016070"/>
                  <a:pt x="1041835" y="1039507"/>
                  <a:pt x="1097280" y="1051560"/>
                </a:cubicBezTo>
                <a:cubicBezTo>
                  <a:pt x="1129926" y="1058657"/>
                  <a:pt x="1163426" y="1061076"/>
                  <a:pt x="1196340" y="1066800"/>
                </a:cubicBezTo>
                <a:cubicBezTo>
                  <a:pt x="1285015" y="1082222"/>
                  <a:pt x="1268253" y="1084794"/>
                  <a:pt x="1363980" y="1097280"/>
                </a:cubicBezTo>
                <a:cubicBezTo>
                  <a:pt x="1492957" y="1114103"/>
                  <a:pt x="1461351" y="1094862"/>
                  <a:pt x="1638300" y="1120140"/>
                </a:cubicBezTo>
                <a:cubicBezTo>
                  <a:pt x="1673860" y="1125220"/>
                  <a:pt x="1709296" y="1131263"/>
                  <a:pt x="1744980" y="1135380"/>
                </a:cubicBezTo>
                <a:cubicBezTo>
                  <a:pt x="1775364" y="1138886"/>
                  <a:pt x="1806052" y="1139356"/>
                  <a:pt x="1836420" y="1143000"/>
                </a:cubicBezTo>
                <a:cubicBezTo>
                  <a:pt x="1869591" y="1146980"/>
                  <a:pt x="1902352" y="1153919"/>
                  <a:pt x="1935480" y="1158240"/>
                </a:cubicBezTo>
                <a:cubicBezTo>
                  <a:pt x="1960792" y="1161542"/>
                  <a:pt x="1986474" y="1161827"/>
                  <a:pt x="2011680" y="1165860"/>
                </a:cubicBezTo>
                <a:cubicBezTo>
                  <a:pt x="2050047" y="1171999"/>
                  <a:pt x="2087690" y="1182118"/>
                  <a:pt x="2125980" y="1188720"/>
                </a:cubicBezTo>
                <a:cubicBezTo>
                  <a:pt x="2161379" y="1194823"/>
                  <a:pt x="2197340" y="1197419"/>
                  <a:pt x="2232660" y="1203960"/>
                </a:cubicBezTo>
                <a:cubicBezTo>
                  <a:pt x="2265981" y="1210131"/>
                  <a:pt x="2298455" y="1220352"/>
                  <a:pt x="2331720" y="1226820"/>
                </a:cubicBezTo>
                <a:cubicBezTo>
                  <a:pt x="2389927" y="1238138"/>
                  <a:pt x="2448585" y="1246995"/>
                  <a:pt x="2506980" y="1257300"/>
                </a:cubicBezTo>
                <a:cubicBezTo>
                  <a:pt x="2534946" y="1262235"/>
                  <a:pt x="2563495" y="1264738"/>
                  <a:pt x="2590800" y="1272540"/>
                </a:cubicBezTo>
                <a:lnTo>
                  <a:pt x="2750820" y="1318260"/>
                </a:lnTo>
                <a:cubicBezTo>
                  <a:pt x="2768600" y="1323340"/>
                  <a:pt x="2786991" y="1326632"/>
                  <a:pt x="2804160" y="1333500"/>
                </a:cubicBezTo>
                <a:cubicBezTo>
                  <a:pt x="2829560" y="1343660"/>
                  <a:pt x="2854745" y="1354374"/>
                  <a:pt x="2880360" y="1363980"/>
                </a:cubicBezTo>
                <a:cubicBezTo>
                  <a:pt x="2895402" y="1369621"/>
                  <a:pt x="2911315" y="1372892"/>
                  <a:pt x="2926080" y="1379220"/>
                </a:cubicBezTo>
                <a:cubicBezTo>
                  <a:pt x="2946962" y="1388169"/>
                  <a:pt x="2966453" y="1400093"/>
                  <a:pt x="2987040" y="1409700"/>
                </a:cubicBezTo>
                <a:cubicBezTo>
                  <a:pt x="3004569" y="1417880"/>
                  <a:pt x="3023078" y="1423909"/>
                  <a:pt x="3040380" y="1432560"/>
                </a:cubicBezTo>
                <a:cubicBezTo>
                  <a:pt x="3056042" y="1440391"/>
                  <a:pt x="3113329" y="1477445"/>
                  <a:pt x="3124200" y="1485900"/>
                </a:cubicBezTo>
                <a:cubicBezTo>
                  <a:pt x="3132706" y="1492516"/>
                  <a:pt x="3138094" y="1502782"/>
                  <a:pt x="3147060" y="1508760"/>
                </a:cubicBezTo>
                <a:cubicBezTo>
                  <a:pt x="3161237" y="1518211"/>
                  <a:pt x="3178718" y="1521998"/>
                  <a:pt x="3192780" y="1531620"/>
                </a:cubicBezTo>
                <a:cubicBezTo>
                  <a:pt x="3227162" y="1555144"/>
                  <a:pt x="3258748" y="1582514"/>
                  <a:pt x="3291840" y="1607820"/>
                </a:cubicBezTo>
                <a:cubicBezTo>
                  <a:pt x="3301928" y="1615535"/>
                  <a:pt x="3313340" y="1621700"/>
                  <a:pt x="3322320" y="1630680"/>
                </a:cubicBezTo>
                <a:lnTo>
                  <a:pt x="3375660" y="1684020"/>
                </a:lnTo>
                <a:cubicBezTo>
                  <a:pt x="3383280" y="1691640"/>
                  <a:pt x="3391788" y="1698465"/>
                  <a:pt x="3398520" y="1706880"/>
                </a:cubicBezTo>
                <a:cubicBezTo>
                  <a:pt x="3408680" y="1719580"/>
                  <a:pt x="3418290" y="1732740"/>
                  <a:pt x="3429000" y="1744980"/>
                </a:cubicBezTo>
                <a:cubicBezTo>
                  <a:pt x="3436096" y="1753090"/>
                  <a:pt x="3445394" y="1759219"/>
                  <a:pt x="3451860" y="1767840"/>
                </a:cubicBezTo>
                <a:cubicBezTo>
                  <a:pt x="3508899" y="1843892"/>
                  <a:pt x="3442128" y="1770886"/>
                  <a:pt x="3497580" y="1836420"/>
                </a:cubicBezTo>
                <a:cubicBezTo>
                  <a:pt x="3517337" y="1859769"/>
                  <a:pt x="3540189" y="1880531"/>
                  <a:pt x="3558540" y="1905000"/>
                </a:cubicBezTo>
                <a:cubicBezTo>
                  <a:pt x="3570827" y="1921383"/>
                  <a:pt x="3577895" y="1941147"/>
                  <a:pt x="3589020" y="1958340"/>
                </a:cubicBezTo>
                <a:cubicBezTo>
                  <a:pt x="3619590" y="2005585"/>
                  <a:pt x="3644359" y="2039647"/>
                  <a:pt x="3680460" y="2080260"/>
                </a:cubicBezTo>
                <a:cubicBezTo>
                  <a:pt x="3687619" y="2088314"/>
                  <a:pt x="3696307" y="2094938"/>
                  <a:pt x="3703320" y="2103120"/>
                </a:cubicBezTo>
                <a:cubicBezTo>
                  <a:pt x="3711585" y="2112763"/>
                  <a:pt x="3717566" y="2124268"/>
                  <a:pt x="3726180" y="2133600"/>
                </a:cubicBezTo>
                <a:cubicBezTo>
                  <a:pt x="3872947" y="2292598"/>
                  <a:pt x="3741710" y="2150791"/>
                  <a:pt x="3825240" y="2225040"/>
                </a:cubicBezTo>
                <a:cubicBezTo>
                  <a:pt x="3838664" y="2236972"/>
                  <a:pt x="3849655" y="2251508"/>
                  <a:pt x="3863340" y="2263140"/>
                </a:cubicBezTo>
                <a:cubicBezTo>
                  <a:pt x="3900516" y="2294740"/>
                  <a:pt x="3939540" y="2324100"/>
                  <a:pt x="3977640" y="2354580"/>
                </a:cubicBezTo>
                <a:cubicBezTo>
                  <a:pt x="3990340" y="2364740"/>
                  <a:pt x="4001193" y="2377787"/>
                  <a:pt x="4015740" y="2385060"/>
                </a:cubicBezTo>
                <a:cubicBezTo>
                  <a:pt x="4131034" y="2442707"/>
                  <a:pt x="3926426" y="2338828"/>
                  <a:pt x="4091940" y="2430780"/>
                </a:cubicBezTo>
                <a:cubicBezTo>
                  <a:pt x="4121729" y="2447330"/>
                  <a:pt x="4152900" y="2461260"/>
                  <a:pt x="4183380" y="2476500"/>
                </a:cubicBezTo>
                <a:lnTo>
                  <a:pt x="4274820" y="2522220"/>
                </a:lnTo>
                <a:cubicBezTo>
                  <a:pt x="4284980" y="2524760"/>
                  <a:pt x="4295269" y="2526831"/>
                  <a:pt x="4305300" y="2529840"/>
                </a:cubicBezTo>
                <a:cubicBezTo>
                  <a:pt x="4320687" y="2534456"/>
                  <a:pt x="4335435" y="2541184"/>
                  <a:pt x="4351020" y="2545080"/>
                </a:cubicBezTo>
                <a:cubicBezTo>
                  <a:pt x="4366009" y="2548827"/>
                  <a:pt x="4381751" y="2548953"/>
                  <a:pt x="4396740" y="2552700"/>
                </a:cubicBezTo>
                <a:cubicBezTo>
                  <a:pt x="4432619" y="2561670"/>
                  <a:pt x="4466809" y="2577950"/>
                  <a:pt x="4503420" y="2583180"/>
                </a:cubicBezTo>
                <a:cubicBezTo>
                  <a:pt x="4538980" y="2588260"/>
                  <a:pt x="4574877" y="2591375"/>
                  <a:pt x="4610100" y="2598420"/>
                </a:cubicBezTo>
                <a:cubicBezTo>
                  <a:pt x="4622800" y="2600960"/>
                  <a:pt x="4635580" y="2603128"/>
                  <a:pt x="4648200" y="2606040"/>
                </a:cubicBezTo>
                <a:cubicBezTo>
                  <a:pt x="4668609" y="2610750"/>
                  <a:pt x="4688446" y="2618173"/>
                  <a:pt x="4709160" y="2621280"/>
                </a:cubicBezTo>
                <a:cubicBezTo>
                  <a:pt x="4739407" y="2625817"/>
                  <a:pt x="4770148" y="2626045"/>
                  <a:pt x="4800600" y="2628900"/>
                </a:cubicBezTo>
                <a:cubicBezTo>
                  <a:pt x="5107221" y="2657646"/>
                  <a:pt x="4798786" y="2633177"/>
                  <a:pt x="5105400" y="2651760"/>
                </a:cubicBezTo>
                <a:cubicBezTo>
                  <a:pt x="5138457" y="2653763"/>
                  <a:pt x="5204460" y="2659380"/>
                  <a:pt x="5204460" y="2659380"/>
                </a:cubicBezTo>
              </a:path>
            </a:pathLst>
          </a:custGeom>
          <a:noFill/>
          <a:ln w="7620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2011680" y="2613660"/>
            <a:ext cx="563880" cy="5638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531620" y="3307080"/>
            <a:ext cx="83820" cy="83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095500" y="3657600"/>
            <a:ext cx="83820" cy="83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533650" y="4301252"/>
            <a:ext cx="83820" cy="838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7" idx="4"/>
            <a:endCxn id="8" idx="1"/>
          </p:cNvCxnSpPr>
          <p:nvPr/>
        </p:nvCxnSpPr>
        <p:spPr>
          <a:xfrm>
            <a:off x="2137410" y="3741420"/>
            <a:ext cx="408515" cy="572107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28650" y="3852148"/>
            <a:ext cx="3948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l-G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σ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= </a:t>
            </a:r>
            <a:r>
              <a:rPr lang="en-US" dirty="0" smtClean="0"/>
              <a:t>Stroke Sample Point distance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57638" y="4869787"/>
            <a:ext cx="39196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(</a:t>
            </a:r>
            <a:r>
              <a:rPr lang="el-GR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σ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smtClean="0"/>
              <a:t>&lt; stamp distance threshold)</a:t>
            </a:r>
          </a:p>
          <a:p>
            <a:r>
              <a:rPr lang="en-US" dirty="0"/>
              <a:t>	</a:t>
            </a:r>
            <a:r>
              <a:rPr lang="en-US" dirty="0" smtClean="0"/>
              <a:t>advance a min distance</a:t>
            </a:r>
          </a:p>
          <a:p>
            <a:r>
              <a:rPr lang="en-US" dirty="0" smtClean="0"/>
              <a:t>Else</a:t>
            </a:r>
          </a:p>
          <a:p>
            <a:r>
              <a:rPr lang="en-US" dirty="0"/>
              <a:t>	</a:t>
            </a:r>
            <a:r>
              <a:rPr lang="en-US" dirty="0" smtClean="0"/>
              <a:t>interpolate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816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Splats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dirty="0" smtClean="0"/>
                  <a:t>Stamp = set of splats </a:t>
                </a:r>
              </a:p>
              <a:p>
                <a:r>
                  <a:rPr lang="en-US" dirty="0" smtClean="0"/>
                  <a:t>Splat </a:t>
                </a:r>
                <a:r>
                  <a:rPr lang="en-US" dirty="0"/>
                  <a:t> </a:t>
                </a:r>
                <a:r>
                  <a:rPr lang="en-US" dirty="0" smtClean="0"/>
                  <a:t>= polygon with n vertices</a:t>
                </a:r>
              </a:p>
              <a:p>
                <a:pPr lvl="1"/>
                <a:r>
                  <a:rPr lang="en-US" dirty="0"/>
                  <a:t>motion bias vector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𝑏</m:t>
                    </m:r>
                  </m:oMath>
                </a14:m>
                <a:endParaRPr lang="en-US" dirty="0" smtClean="0"/>
              </a:p>
              <a:p>
                <a:pPr lvl="1"/>
                <a:r>
                  <a:rPr lang="en-US" dirty="0"/>
                  <a:t>per vertex velocity vector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dirty="0" smtClean="0"/>
                  <a:t> </a:t>
                </a:r>
              </a:p>
              <a:p>
                <a:pPr lvl="1"/>
                <a:r>
                  <a:rPr lang="en-US" dirty="0"/>
                  <a:t>age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(in </a:t>
                </a:r>
                <a:r>
                  <a:rPr lang="en-US" dirty="0" smtClean="0"/>
                  <a:t>steps)</a:t>
                </a:r>
                <a:endParaRPr lang="en-US" dirty="0" smtClean="0"/>
              </a:p>
              <a:p>
                <a:pPr lvl="1"/>
                <a:r>
                  <a:rPr lang="en-US" dirty="0"/>
                  <a:t>brush </a:t>
                </a:r>
                <a:r>
                  <a:rPr lang="en-US" dirty="0" smtClean="0"/>
                  <a:t>parameters </a:t>
                </a:r>
              </a:p>
              <a:p>
                <a:pPr lvl="3"/>
                <a:r>
                  <a:rPr lang="en-US" dirty="0" smtClean="0"/>
                  <a:t>roughness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(in pixels) </a:t>
                </a:r>
                <a:endParaRPr lang="en-US" dirty="0" smtClean="0"/>
              </a:p>
              <a:p>
                <a:pPr lvl="3"/>
                <a:r>
                  <a:rPr lang="en-US" dirty="0" smtClean="0"/>
                  <a:t>flow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(percentage</a:t>
                </a:r>
                <a:r>
                  <a:rPr lang="en-US" dirty="0" smtClean="0"/>
                  <a:t>)</a:t>
                </a:r>
              </a:p>
              <a:p>
                <a:r>
                  <a:rPr lang="en-US" dirty="0" smtClean="0"/>
                  <a:t>Wet Map</a:t>
                </a:r>
              </a:p>
              <a:p>
                <a:pPr lvl="1"/>
                <a:r>
                  <a:rPr lang="en-US" dirty="0" smtClean="0"/>
                  <a:t>Water added to canvas (as grid, screen res.)</a:t>
                </a:r>
              </a:p>
              <a:p>
                <a:pPr lvl="1"/>
                <a:r>
                  <a:rPr lang="en-US" dirty="0" smtClean="0"/>
                  <a:t>Grids dry gradually in each time step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391" t="-3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2637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Splats</a:t>
            </a:r>
          </a:p>
        </p:txBody>
      </p:sp>
      <p:sp>
        <p:nvSpPr>
          <p:cNvPr id="4" name="Rectangle 3"/>
          <p:cNvSpPr/>
          <p:nvPr/>
        </p:nvSpPr>
        <p:spPr>
          <a:xfrm>
            <a:off x="1463040" y="2230041"/>
            <a:ext cx="61798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0000F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struct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SplatParamSt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{</a:t>
            </a: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GLushort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bx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; 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//motion bias x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GLushort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by; 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//motion bias y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GLushort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a;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//age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GLubyte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r;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//roughness [1~255px]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GLubyte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f;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//flow percentage [0-100]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GLubyte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 o;</a:t>
            </a:r>
            <a:r>
              <a:rPr lang="en-US" dirty="0" smtClean="0">
                <a:solidFill>
                  <a:srgbClr val="008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//opacity</a:t>
            </a:r>
            <a:endParaRPr lang="en-US" dirty="0" smtClean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}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SplatParam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SPLATS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endParaRPr lang="en-US" dirty="0" smtClean="0">
              <a:solidFill>
                <a:srgbClr val="2B91AF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GLfloat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SplatVertex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SPLATS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N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DIM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GLint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SplactColor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SPLATS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</a:p>
          <a:p>
            <a:r>
              <a:rPr lang="en-US" dirty="0" err="1" smtClean="0">
                <a:solidFill>
                  <a:srgbClr val="2B91AF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GLushort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WetMap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WIDTH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][</a:t>
            </a:r>
            <a:r>
              <a:rPr lang="en-US" dirty="0" smtClean="0">
                <a:solidFill>
                  <a:srgbClr val="6F008A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HEIGHT</a:t>
            </a:r>
            <a:r>
              <a:rPr lang="en-US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];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67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23888" y="1009521"/>
            <a:ext cx="7886700" cy="285273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>
                <a:latin typeface="Trebuchet MS" panose="020B0603020202020204" pitchFamily="34" charset="0"/>
              </a:rPr>
              <a:t>Based 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Painting </a:t>
            </a:r>
            <a:r>
              <a:rPr lang="en-US" dirty="0"/>
              <a:t>with Polygons: A Procedural</a:t>
            </a:r>
            <a:br>
              <a:rPr lang="en-US" dirty="0"/>
            </a:br>
            <a:r>
              <a:rPr lang="en-US" dirty="0"/>
              <a:t>Watercolor </a:t>
            </a:r>
            <a:r>
              <a:rPr lang="en-US" dirty="0" smtClean="0"/>
              <a:t>Engine</a:t>
            </a:r>
            <a:br>
              <a:rPr lang="en-US" dirty="0" smtClean="0"/>
            </a:br>
            <a:r>
              <a:rPr lang="en-US" sz="2700" dirty="0" smtClean="0">
                <a:latin typeface="Trebuchet MS" panose="020B0603020202020204" pitchFamily="34" charset="0"/>
              </a:rPr>
              <a:t>by</a:t>
            </a:r>
            <a:endParaRPr lang="en-US" b="1" dirty="0">
              <a:latin typeface="Trebuchet MS" panose="020B0603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23888" y="3889247"/>
            <a:ext cx="7886700" cy="913412"/>
          </a:xfrm>
        </p:spPr>
        <p:txBody>
          <a:bodyPr numCol="2" spcCol="274320">
            <a:normAutofit/>
          </a:bodyPr>
          <a:lstStyle/>
          <a:p>
            <a:pPr algn="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Stephen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DiVerdi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Radomı´r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Aravind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Krishnaswamy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Daichi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3888" y="4942020"/>
            <a:ext cx="7886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IEEE TRANSACTIONS ON VISUALIZATION AND COMPUTER GRAPHICS, VOL. 19, NO. 5, </a:t>
            </a:r>
            <a:r>
              <a:rPr lang="en-US" dirty="0" smtClean="0"/>
              <a:t>[p. 723-735] MAY 2013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10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Splats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55642"/>
          <a:stretch/>
        </p:blipFill>
        <p:spPr>
          <a:xfrm>
            <a:off x="2620743" y="1980296"/>
            <a:ext cx="3902513" cy="3298001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124536" y="5278297"/>
            <a:ext cx="14448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Initial splat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83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Pigment Advection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1951946"/>
            <a:ext cx="5366401" cy="3757134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668902" y="2490651"/>
            <a:ext cx="5370757" cy="478972"/>
            <a:chOff x="4929051" y="2490651"/>
            <a:chExt cx="5370757" cy="478972"/>
          </a:xfrm>
        </p:grpSpPr>
        <p:sp>
          <p:nvSpPr>
            <p:cNvPr id="6" name="Rectangle 5"/>
            <p:cNvSpPr/>
            <p:nvPr/>
          </p:nvSpPr>
          <p:spPr>
            <a:xfrm>
              <a:off x="4929051" y="2490651"/>
              <a:ext cx="1820092" cy="478972"/>
            </a:xfrm>
            <a:prstGeom prst="rect">
              <a:avLst/>
            </a:prstGeom>
            <a:noFill/>
            <a:ln w="1905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7382278" y="2587371"/>
              <a:ext cx="2917530" cy="369332"/>
            </a:xfrm>
            <a:prstGeom prst="rect">
              <a:avLst/>
            </a:prstGeom>
            <a:noFill/>
            <a:ln w="1905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B0F0"/>
                  </a:solidFill>
                </a:rPr>
                <a:t>Non-zero random &lt;= 1+r</a:t>
              </a:r>
              <a:endParaRPr lang="en-US" dirty="0">
                <a:solidFill>
                  <a:srgbClr val="00B0F0"/>
                </a:solidFill>
              </a:endParaRPr>
            </a:p>
          </p:txBody>
        </p:sp>
        <p:cxnSp>
          <p:nvCxnSpPr>
            <p:cNvPr id="9" name="Elbow Connector 8"/>
            <p:cNvCxnSpPr>
              <a:stCxn id="6" idx="2"/>
              <a:endCxn id="7" idx="1"/>
            </p:cNvCxnSpPr>
            <p:nvPr/>
          </p:nvCxnSpPr>
          <p:spPr>
            <a:xfrm rot="5400000" flipH="1" flipV="1">
              <a:off x="6511894" y="2099239"/>
              <a:ext cx="197586" cy="1543181"/>
            </a:xfrm>
            <a:prstGeom prst="bentConnector4">
              <a:avLst>
                <a:gd name="adj1" fmla="val -115696"/>
                <a:gd name="adj2" fmla="val 79486"/>
              </a:avLst>
            </a:prstGeom>
            <a:ln w="1905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6117773" y="1550791"/>
            <a:ext cx="221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7030A0"/>
                </a:solidFill>
              </a:rPr>
              <a:t>Tuning parameter</a:t>
            </a:r>
            <a:endParaRPr lang="en-US" dirty="0">
              <a:solidFill>
                <a:srgbClr val="7030A0"/>
              </a:solidFill>
            </a:endParaRPr>
          </a:p>
        </p:txBody>
      </p:sp>
      <p:cxnSp>
        <p:nvCxnSpPr>
          <p:cNvPr id="17" name="Elbow Connector 16"/>
          <p:cNvCxnSpPr>
            <a:stCxn id="10" idx="1"/>
          </p:cNvCxnSpPr>
          <p:nvPr/>
        </p:nvCxnSpPr>
        <p:spPr>
          <a:xfrm rot="10800000" flipV="1">
            <a:off x="2394857" y="1735456"/>
            <a:ext cx="3722916" cy="503287"/>
          </a:xfrm>
          <a:prstGeom prst="bentConnector3">
            <a:avLst>
              <a:gd name="adj1" fmla="val 100292"/>
            </a:avLst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10" idx="1"/>
          </p:cNvCxnSpPr>
          <p:nvPr/>
        </p:nvCxnSpPr>
        <p:spPr>
          <a:xfrm rot="10800000" flipV="1">
            <a:off x="3483429" y="1735456"/>
            <a:ext cx="2634344" cy="613411"/>
          </a:xfrm>
          <a:prstGeom prst="bentConnector3">
            <a:avLst>
              <a:gd name="adj1" fmla="val 99917"/>
            </a:avLst>
          </a:prstGeom>
          <a:ln w="1905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117773" y="3275323"/>
            <a:ext cx="28607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Global Gravity vector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31" name="Elbow Connector 30"/>
          <p:cNvCxnSpPr>
            <a:stCxn id="26" idx="1"/>
          </p:cNvCxnSpPr>
          <p:nvPr/>
        </p:nvCxnSpPr>
        <p:spPr>
          <a:xfrm rot="10800000" flipV="1">
            <a:off x="3668903" y="3459989"/>
            <a:ext cx="2448871" cy="184666"/>
          </a:xfrm>
          <a:prstGeom prst="bentConnector3">
            <a:avLst>
              <a:gd name="adj1" fmla="val 99786"/>
            </a:avLst>
          </a:prstGeom>
          <a:ln w="190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117773" y="3817169"/>
            <a:ext cx="2921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4">
                    <a:lumMod val="75000"/>
                  </a:schemeClr>
                </a:solidFill>
              </a:rPr>
              <a:t>Flow percentage</a:t>
            </a:r>
            <a:endParaRPr lang="en-US" dirty="0">
              <a:solidFill>
                <a:schemeClr val="accent4">
                  <a:lumMod val="75000"/>
                </a:schemeClr>
              </a:solidFill>
            </a:endParaRPr>
          </a:p>
        </p:txBody>
      </p:sp>
      <p:cxnSp>
        <p:nvCxnSpPr>
          <p:cNvPr id="36" name="Elbow Connector 35"/>
          <p:cNvCxnSpPr>
            <a:stCxn id="35" idx="1"/>
          </p:cNvCxnSpPr>
          <p:nvPr/>
        </p:nvCxnSpPr>
        <p:spPr>
          <a:xfrm rot="10800000">
            <a:off x="2656115" y="3884023"/>
            <a:ext cx="3461659" cy="117812"/>
          </a:xfrm>
          <a:prstGeom prst="bentConnector3">
            <a:avLst>
              <a:gd name="adj1" fmla="val 100063"/>
            </a:avLst>
          </a:prstGeom>
          <a:ln w="19050">
            <a:solidFill>
              <a:schemeClr val="accent4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Bracket 42"/>
          <p:cNvSpPr/>
          <p:nvPr/>
        </p:nvSpPr>
        <p:spPr>
          <a:xfrm>
            <a:off x="5791196" y="4406536"/>
            <a:ext cx="289977" cy="1062447"/>
          </a:xfrm>
          <a:prstGeom prst="rightBracket">
            <a:avLst>
              <a:gd name="adj" fmla="val 0"/>
            </a:avLst>
          </a:prstGeom>
          <a:ln w="1905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/>
          <p:cNvSpPr txBox="1"/>
          <p:nvPr/>
        </p:nvSpPr>
        <p:spPr>
          <a:xfrm>
            <a:off x="6099473" y="4491859"/>
            <a:ext cx="28973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2060"/>
                </a:solidFill>
              </a:rPr>
              <a:t>Update vertex to new position if new position is wet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28650" y="5744448"/>
            <a:ext cx="6295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Opacity recomputed to conserve amount of </a:t>
            </a:r>
            <a:r>
              <a:rPr lang="en-US" dirty="0"/>
              <a:t>p</a:t>
            </a:r>
            <a:r>
              <a:rPr lang="en-US" dirty="0" smtClean="0"/>
              <a:t>igment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61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Pigment Advection on a Splat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27629"/>
          <a:stretch/>
        </p:blipFill>
        <p:spPr>
          <a:xfrm>
            <a:off x="1388481" y="1884501"/>
            <a:ext cx="6367037" cy="3298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34149" y="5111931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advection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654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Pigment Advection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Simulate biased random walk behavior of real water color</a:t>
            </a:r>
          </a:p>
          <a:p>
            <a:r>
              <a:rPr lang="en-US" dirty="0" smtClean="0"/>
              <a:t>Random parameter provides randomness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9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Stroke rendered as advected splats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2893" t="23825" r="56204" b="50090"/>
          <a:stretch/>
        </p:blipFill>
        <p:spPr>
          <a:xfrm>
            <a:off x="628650" y="1947148"/>
            <a:ext cx="7886700" cy="37446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0" y="5691768"/>
            <a:ext cx="309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(current implementation)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409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Several Strokes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6634" b="21689"/>
          <a:stretch/>
        </p:blipFill>
        <p:spPr>
          <a:xfrm>
            <a:off x="704144" y="1825625"/>
            <a:ext cx="7148095" cy="496907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99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 advection directions </a:t>
            </a:r>
            <a:endParaRPr lang="en-US" dirty="0" smtClean="0"/>
          </a:p>
          <a:p>
            <a:pPr lvl="1"/>
            <a:r>
              <a:rPr lang="en-US" dirty="0" smtClean="0"/>
              <a:t>may </a:t>
            </a:r>
            <a:r>
              <a:rPr lang="en-US" dirty="0"/>
              <a:t>create unrealistically straight hard </a:t>
            </a:r>
            <a:r>
              <a:rPr lang="en-US" dirty="0" smtClean="0"/>
              <a:t>edges</a:t>
            </a:r>
          </a:p>
          <a:p>
            <a:pPr lvl="2"/>
            <a:r>
              <a:rPr lang="en-US" dirty="0" smtClean="0"/>
              <a:t>due </a:t>
            </a:r>
            <a:r>
              <a:rPr lang="en-US" dirty="0"/>
              <a:t>to local </a:t>
            </a:r>
            <a:r>
              <a:rPr lang="en-US" dirty="0" smtClean="0"/>
              <a:t>undersampling</a:t>
            </a:r>
          </a:p>
          <a:p>
            <a:r>
              <a:rPr lang="en-US" dirty="0" smtClean="0"/>
              <a:t>Deal this artifact:</a:t>
            </a:r>
          </a:p>
          <a:p>
            <a:pPr lvl="1"/>
            <a:r>
              <a:rPr lang="en-US" dirty="0" smtClean="0"/>
              <a:t>Constrained vertex motion </a:t>
            </a:r>
          </a:p>
          <a:p>
            <a:pPr lvl="2"/>
            <a:r>
              <a:rPr lang="en-US" dirty="0" smtClean="0"/>
              <a:t>Vertex can not move too far from its neighbor vertices of same splat</a:t>
            </a:r>
          </a:p>
          <a:p>
            <a:pPr lvl="1"/>
            <a:r>
              <a:rPr lang="en-US" dirty="0" smtClean="0"/>
              <a:t>Periodic resampling of splat boundary</a:t>
            </a:r>
          </a:p>
          <a:p>
            <a:pPr lvl="2"/>
            <a:r>
              <a:rPr lang="en-US" dirty="0" smtClean="0"/>
              <a:t>Compute total perimeter</a:t>
            </a:r>
          </a:p>
          <a:p>
            <a:pPr lvl="2"/>
            <a:r>
              <a:rPr lang="en-US" dirty="0" smtClean="0"/>
              <a:t>Arc length per vertex</a:t>
            </a:r>
          </a:p>
          <a:p>
            <a:pPr lvl="2"/>
            <a:r>
              <a:rPr lang="en-US" dirty="0" smtClean="0"/>
              <a:t>Vertices moved to uniform arc length</a:t>
            </a:r>
          </a:p>
          <a:p>
            <a:pPr lvl="2"/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03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3413" t="-7393" r="264" b="7393"/>
          <a:stretch/>
        </p:blipFill>
        <p:spPr>
          <a:xfrm>
            <a:off x="1497873" y="1690689"/>
            <a:ext cx="5922071" cy="39415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68434" y="5370613"/>
            <a:ext cx="136519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After advection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4650378" y="5501418"/>
            <a:ext cx="2699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Boundary resampling for uniform arc length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810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Smoothing of splat boundary</a:t>
            </a:r>
          </a:p>
          <a:p>
            <a:r>
              <a:rPr lang="en-US" dirty="0" smtClean="0"/>
              <a:t>Limits polygonal artifact</a:t>
            </a:r>
          </a:p>
          <a:p>
            <a:r>
              <a:rPr lang="en-US" dirty="0" smtClean="0"/>
              <a:t>Constrained motion is fast but limits paint propagation</a:t>
            </a:r>
          </a:p>
          <a:p>
            <a:r>
              <a:rPr lang="en-US" dirty="0" smtClean="0"/>
              <a:t>Boundary resampling is slower but achieve higher quality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74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Lifetime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Three stage of splat life</a:t>
            </a:r>
          </a:p>
          <a:p>
            <a:pPr lvl="1"/>
            <a:r>
              <a:rPr lang="en-US" dirty="0" smtClean="0"/>
              <a:t>Flowing</a:t>
            </a:r>
          </a:p>
          <a:p>
            <a:pPr lvl="2"/>
            <a:r>
              <a:rPr lang="en-US" dirty="0" smtClean="0"/>
              <a:t>When first added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Fixed</a:t>
            </a:r>
          </a:p>
          <a:p>
            <a:pPr lvl="2"/>
            <a:r>
              <a:rPr lang="en-US" dirty="0" smtClean="0"/>
              <a:t>After a steps – splat stops being advected</a:t>
            </a:r>
          </a:p>
          <a:p>
            <a:pPr lvl="2"/>
            <a:r>
              <a:rPr lang="en-US" dirty="0" smtClean="0"/>
              <a:t>Can be potentially rewetted to resume advection</a:t>
            </a:r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Dried</a:t>
            </a:r>
          </a:p>
          <a:p>
            <a:pPr lvl="2"/>
            <a:r>
              <a:rPr lang="en-US" dirty="0" smtClean="0"/>
              <a:t>After a period of not moving, permanently sainted</a:t>
            </a:r>
          </a:p>
          <a:p>
            <a:pPr lvl="2"/>
            <a:r>
              <a:rPr lang="en-US" dirty="0" smtClean="0"/>
              <a:t>Rasterized into dry pigment buffer</a:t>
            </a:r>
          </a:p>
          <a:p>
            <a:pPr lvl="2"/>
            <a:r>
              <a:rPr lang="en-US" dirty="0" smtClean="0"/>
              <a:t>Removed from simulation (reduce cost)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82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Watercolor and its features</a:t>
            </a:r>
          </a:p>
          <a:p>
            <a:r>
              <a:rPr lang="en-US" dirty="0" smtClean="0"/>
              <a:t>Overview</a:t>
            </a:r>
          </a:p>
          <a:p>
            <a:r>
              <a:rPr lang="en-US" dirty="0" smtClean="0"/>
              <a:t>Project timeline</a:t>
            </a:r>
          </a:p>
          <a:p>
            <a:r>
              <a:rPr lang="en-US" dirty="0" smtClean="0"/>
              <a:t>Algorithm description</a:t>
            </a:r>
          </a:p>
          <a:p>
            <a:r>
              <a:rPr lang="en-US" dirty="0" smtClean="0"/>
              <a:t>Application issues</a:t>
            </a:r>
          </a:p>
          <a:p>
            <a:r>
              <a:rPr lang="en-US" dirty="0" smtClean="0"/>
              <a:t>Wrap up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873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Lifetime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Water addition may rewet fixed splats</a:t>
            </a:r>
          </a:p>
          <a:p>
            <a:pPr lvl="1"/>
            <a:r>
              <a:rPr lang="en-US" dirty="0" smtClean="0"/>
              <a:t>Simulates back runs and feathered edges</a:t>
            </a:r>
          </a:p>
          <a:p>
            <a:pPr lvl="1"/>
            <a:r>
              <a:rPr lang="en-US" dirty="0" smtClean="0"/>
              <a:t>Rewetted vertex motion is set by water</a:t>
            </a:r>
          </a:p>
          <a:p>
            <a:pPr lvl="1"/>
            <a:endParaRPr lang="en-US" dirty="0"/>
          </a:p>
          <a:p>
            <a:r>
              <a:rPr lang="en-US" dirty="0"/>
              <a:t>As a splat </a:t>
            </a:r>
            <a:r>
              <a:rPr lang="en-US" dirty="0" smtClean="0"/>
              <a:t>dries granulation texture is applied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22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Brush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arrangement of splat per stamp</a:t>
            </a:r>
          </a:p>
          <a:p>
            <a:r>
              <a:rPr lang="en-US" dirty="0" smtClean="0"/>
              <a:t>Different brush parameter settings</a:t>
            </a:r>
          </a:p>
          <a:p>
            <a:pPr lvl="1"/>
            <a:r>
              <a:rPr lang="en-US" dirty="0" smtClean="0"/>
              <a:t>Target width, w</a:t>
            </a:r>
          </a:p>
          <a:p>
            <a:pPr lvl="1"/>
            <a:r>
              <a:rPr lang="en-US" dirty="0" smtClean="0"/>
              <a:t>Initial wet at wet map (=255)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plat </a:t>
            </a:r>
            <a:r>
              <a:rPr lang="en-US" dirty="0" smtClean="0"/>
              <a:t>life (l= initial a)</a:t>
            </a:r>
          </a:p>
          <a:p>
            <a:pPr lvl="1"/>
            <a:r>
              <a:rPr lang="en-US" dirty="0" smtClean="0"/>
              <a:t>Roughness, r</a:t>
            </a:r>
          </a:p>
          <a:p>
            <a:pPr lvl="1"/>
            <a:r>
              <a:rPr lang="en-US" dirty="0" smtClean="0"/>
              <a:t>Flow, f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523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Brushes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585716"/>
            <a:ext cx="6033407" cy="52144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757851" y="1690689"/>
            <a:ext cx="238614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splat configurations and resulting stroke for each brush</a:t>
            </a:r>
          </a:p>
          <a:p>
            <a:r>
              <a:rPr lang="en-US" dirty="0"/>
              <a:t>type.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Cyan </a:t>
            </a:r>
            <a:r>
              <a:rPr lang="en-US" dirty="0"/>
              <a:t>outlines indicate the water region per-stamp. Black outlines </a:t>
            </a:r>
            <a:r>
              <a:rPr lang="en-US" dirty="0" smtClean="0"/>
              <a:t>indicate </a:t>
            </a:r>
            <a:r>
              <a:rPr lang="en-US" dirty="0"/>
              <a:t>final splat shapes.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Total </a:t>
            </a:r>
            <a:r>
              <a:rPr lang="en-US" dirty="0"/>
              <a:t>number</a:t>
            </a:r>
          </a:p>
          <a:p>
            <a:r>
              <a:rPr lang="en-US" dirty="0"/>
              <a:t>of splats in each stroke is also indicated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14102" y="3021874"/>
            <a:ext cx="939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simple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748936" y="2911279"/>
            <a:ext cx="1048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wet on dry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892879" y="3117668"/>
            <a:ext cx="1529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wet-on-wet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34805" y="3117668"/>
            <a:ext cx="1007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blobby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38688" y="3117668"/>
            <a:ext cx="1099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crunchy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982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Brushes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r>
                  <a:rPr lang="en-US" dirty="0" smtClean="0"/>
                  <a:t>Simple</a:t>
                </a:r>
              </a:p>
              <a:p>
                <a:pPr lvl="1"/>
                <a:r>
                  <a:rPr lang="en-US" dirty="0" smtClean="0"/>
                  <a:t>Single splat, d=w, b = &lt;0,0&gt;</a:t>
                </a:r>
              </a:p>
              <a:p>
                <a:r>
                  <a:rPr lang="en-US" dirty="0" smtClean="0"/>
                  <a:t>Wet on dry</a:t>
                </a:r>
              </a:p>
              <a:p>
                <a:pPr lvl="1"/>
                <a:r>
                  <a:rPr lang="en-US" dirty="0" smtClean="0"/>
                  <a:t>7 splats, central splat bias = </a:t>
                </a:r>
                <a:r>
                  <a:rPr lang="en-US" dirty="0"/>
                  <a:t>&lt;0,0</a:t>
                </a:r>
                <a:r>
                  <a:rPr lang="en-US" dirty="0" smtClean="0"/>
                  <a:t>&gt;, d=w/2</a:t>
                </a:r>
              </a:p>
              <a:p>
                <a:pPr lvl="1"/>
                <a:r>
                  <a:rPr lang="en-US" dirty="0" smtClean="0"/>
                  <a:t>Perimeter splat bias =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</a:rPr>
                      <m:t>‹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cos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,</m:t>
                        </m:r>
                      </m:e>
                    </m:func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>
                            <a:latin typeface="Cambria Math" panose="02040503050406030204" pitchFamily="18" charset="0"/>
                          </a:rPr>
                          <m:t>›</m:t>
                        </m:r>
                      </m:e>
                    </m:func>
                  </m:oMath>
                </a14:m>
                <a:endParaRPr lang="en-US" dirty="0" smtClean="0"/>
              </a:p>
              <a:p>
                <a:r>
                  <a:rPr lang="en-US" dirty="0" smtClean="0"/>
                  <a:t>Wet on wet</a:t>
                </a:r>
              </a:p>
              <a:p>
                <a:pPr lvl="1"/>
                <a:r>
                  <a:rPr lang="en-US" dirty="0" smtClean="0"/>
                  <a:t>Small splat (d=w/2) inside large splat (3w/2)</a:t>
                </a:r>
              </a:p>
              <a:p>
                <a:pPr lvl="1"/>
                <a:r>
                  <a:rPr lang="en-US" dirty="0"/>
                  <a:t>r</a:t>
                </a:r>
                <a:r>
                  <a:rPr lang="en-US" dirty="0" smtClean="0"/>
                  <a:t>=5, l=15, b=&lt;0,0&gt;</a:t>
                </a:r>
              </a:p>
              <a:p>
                <a:r>
                  <a:rPr lang="en-US" dirty="0" smtClean="0"/>
                  <a:t>Blobby</a:t>
                </a:r>
              </a:p>
              <a:p>
                <a:pPr lvl="1"/>
                <a:r>
                  <a:rPr lang="en-US" dirty="0" smtClean="0"/>
                  <a:t>Randomly sized 4 splats, l=15, b=&lt;0,0&gt;</a:t>
                </a:r>
              </a:p>
              <a:p>
                <a:r>
                  <a:rPr lang="en-US" dirty="0" smtClean="0"/>
                  <a:t>Crunchy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1 splat, r=5, f=25, l=15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159" t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862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2000" dirty="0">
                <a:solidFill>
                  <a:prstClr val="black"/>
                </a:solidFill>
              </a:rPr>
              <a:t>Painting with Polygons: A Procedural Watercolor </a:t>
            </a:r>
            <a:r>
              <a:rPr lang="en-US" sz="2000" dirty="0" smtClean="0">
                <a:solidFill>
                  <a:prstClr val="black"/>
                </a:solidFill>
              </a:rPr>
              <a:t>Engine</a:t>
            </a:r>
            <a:endParaRPr lang="en-US" sz="2000" dirty="0">
              <a:solidFill>
                <a:prstClr val="black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578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6710" b="22749"/>
          <a:stretch/>
        </p:blipFill>
        <p:spPr>
          <a:xfrm>
            <a:off x="0" y="579817"/>
            <a:ext cx="9144000" cy="627818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71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rendering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pass stencil buffer per splat</a:t>
            </a:r>
          </a:p>
          <a:p>
            <a:r>
              <a:rPr lang="en-US" dirty="0" smtClean="0"/>
              <a:t>Anti </a:t>
            </a:r>
            <a:r>
              <a:rPr lang="en-US" dirty="0"/>
              <a:t>aliasing </a:t>
            </a:r>
            <a:endParaRPr lang="en-US" dirty="0" smtClean="0"/>
          </a:p>
          <a:p>
            <a:pPr lvl="1"/>
            <a:r>
              <a:rPr lang="en-US" dirty="0" smtClean="0"/>
              <a:t>Full screen can be expensive</a:t>
            </a:r>
          </a:p>
          <a:p>
            <a:pPr lvl="1"/>
            <a:r>
              <a:rPr lang="en-US" dirty="0" smtClean="0"/>
              <a:t>Post processing filter: adaptive per pixel blur</a:t>
            </a:r>
          </a:p>
          <a:p>
            <a:r>
              <a:rPr lang="en-US" dirty="0" smtClean="0"/>
              <a:t>Darkened wet map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18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Mid term demo interface has naïve interface</a:t>
            </a:r>
          </a:p>
          <a:p>
            <a:pPr lvl="1"/>
            <a:r>
              <a:rPr lang="en-US" dirty="0" smtClean="0"/>
              <a:t>Can chose colors</a:t>
            </a:r>
          </a:p>
          <a:p>
            <a:r>
              <a:rPr lang="en-US" dirty="0" smtClean="0"/>
              <a:t>Submission demo plans to include</a:t>
            </a:r>
          </a:p>
          <a:p>
            <a:pPr lvl="1"/>
            <a:r>
              <a:rPr lang="en-US" dirty="0" smtClean="0"/>
              <a:t>Color palette</a:t>
            </a:r>
          </a:p>
          <a:p>
            <a:pPr lvl="1"/>
            <a:r>
              <a:rPr lang="en-US" dirty="0" smtClean="0"/>
              <a:t>Brush selection</a:t>
            </a:r>
          </a:p>
          <a:p>
            <a:pPr lvl="1"/>
            <a:r>
              <a:rPr lang="en-US" dirty="0" smtClean="0"/>
              <a:t>Brush sizes</a:t>
            </a:r>
          </a:p>
          <a:p>
            <a:pPr lvl="1"/>
            <a:r>
              <a:rPr lang="en-US" dirty="0" smtClean="0"/>
              <a:t>Save and load drawn images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45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436052" y="2265997"/>
            <a:ext cx="6271895" cy="23260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12791" y="4519749"/>
            <a:ext cx="29592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Real watercolor drawing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881487" y="4592002"/>
            <a:ext cx="2516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Using reference app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12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958" y="0"/>
            <a:ext cx="4010084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15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956"/>
            <a:ext cx="9144000" cy="658008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6072712"/>
            <a:ext cx="9144000" cy="646331"/>
          </a:xfrm>
          <a:prstGeom prst="rect">
            <a:avLst/>
          </a:prstGeom>
          <a:solidFill>
            <a:srgbClr val="EAEAE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“</a:t>
            </a:r>
            <a:r>
              <a:rPr lang="en-US" dirty="0"/>
              <a:t>Gate in the Paris </a:t>
            </a:r>
            <a:r>
              <a:rPr lang="en-US" dirty="0" smtClean="0"/>
              <a:t>Ramparts”</a:t>
            </a:r>
          </a:p>
          <a:p>
            <a:r>
              <a:rPr lang="en-US" dirty="0" smtClean="0"/>
              <a:t>A famous watercolor by </a:t>
            </a:r>
            <a:r>
              <a:rPr lang="en-US" dirty="0"/>
              <a:t>Van Gogh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93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90575" y="3898901"/>
            <a:ext cx="7886700" cy="1325563"/>
          </a:xfrm>
        </p:spPr>
        <p:txBody>
          <a:bodyPr/>
          <a:lstStyle/>
          <a:p>
            <a:pPr algn="ctr"/>
            <a:r>
              <a:rPr lang="en-US" dirty="0" smtClean="0"/>
              <a:t>thanks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0249" t="10757" r="58714" b="48823"/>
          <a:stretch/>
        </p:blipFill>
        <p:spPr>
          <a:xfrm>
            <a:off x="1895833" y="1397479"/>
            <a:ext cx="5676181" cy="415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09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of Watercolor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edge </a:t>
            </a:r>
            <a:r>
              <a:rPr lang="en-US" dirty="0"/>
              <a:t>darkening </a:t>
            </a: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nonuniform </a:t>
            </a:r>
            <a:r>
              <a:rPr lang="en-US" dirty="0"/>
              <a:t>pigment </a:t>
            </a:r>
            <a:r>
              <a:rPr lang="en-US" dirty="0" smtClean="0"/>
              <a:t>density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granulation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rewetting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back </a:t>
            </a:r>
            <a:r>
              <a:rPr lang="en-US" dirty="0"/>
              <a:t>runs </a:t>
            </a: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color </a:t>
            </a:r>
            <a:r>
              <a:rPr lang="en-US" dirty="0"/>
              <a:t>blending </a:t>
            </a: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feathering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glazing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40259" y="215007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99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Watercolor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471" r="594" b="50965"/>
          <a:stretch/>
        </p:blipFill>
        <p:spPr>
          <a:xfrm>
            <a:off x="628651" y="1690689"/>
            <a:ext cx="5604510" cy="35671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1" y="5257800"/>
            <a:ext cx="5604510" cy="369332"/>
          </a:xfrm>
          <a:prstGeom prst="rect">
            <a:avLst/>
          </a:prstGeom>
          <a:solidFill>
            <a:srgbClr val="EAEAE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Real watercolor strokes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51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 of Watercolor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471" t="50489" r="594" b="476"/>
          <a:stretch/>
        </p:blipFill>
        <p:spPr>
          <a:xfrm>
            <a:off x="628651" y="1690689"/>
            <a:ext cx="5604510" cy="356711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28651" y="5257800"/>
            <a:ext cx="5604510" cy="369332"/>
          </a:xfrm>
          <a:prstGeom prst="rect">
            <a:avLst/>
          </a:prstGeom>
          <a:solidFill>
            <a:srgbClr val="EAEAEA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Watercolor strokes in reference work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233161" y="2672477"/>
            <a:ext cx="291083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edge darkening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nonuniform pigment density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granulation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rewetting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back runs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color blending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feathering </a:t>
            </a:r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glazing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8073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Advertisement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3464284"/>
              </p:ext>
            </p:extLst>
          </p:nvPr>
        </p:nvGraphicFramePr>
        <p:xfrm>
          <a:off x="628650" y="1825625"/>
          <a:ext cx="7886700" cy="202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5696"/>
                <a:gridCol w="1466335"/>
                <a:gridCol w="1705233"/>
                <a:gridCol w="2699436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Others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DiVerdi</a:t>
                      </a:r>
                      <a:r>
                        <a:rPr lang="en-US" dirty="0" smtClean="0"/>
                        <a:t> </a:t>
                      </a:r>
                      <a:r>
                        <a:rPr lang="en-US" i="1" dirty="0" smtClean="0"/>
                        <a:t>et al</a:t>
                      </a:r>
                      <a:endParaRPr lang="en-US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Advantage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Pigment flow</a:t>
                      </a:r>
                      <a:endParaRPr lang="en-US" dirty="0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Gird</a:t>
                      </a:r>
                      <a:r>
                        <a:rPr lang="en-US" baseline="0" dirty="0" smtClean="0"/>
                        <a:t> based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Particle</a:t>
                      </a:r>
                      <a:r>
                        <a:rPr lang="en-US" baseline="0" dirty="0" smtClean="0"/>
                        <a:t> based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Reduced compute and space cost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Particle</a:t>
                      </a:r>
                      <a:r>
                        <a:rPr lang="en-US" baseline="0" dirty="0" smtClean="0"/>
                        <a:t> representation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Raster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Vector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Render at arbitrary resolution</a:t>
                      </a:r>
                      <a:endParaRPr lang="en-US" sz="16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Particle  update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Procedural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Fast to compute</a:t>
                      </a:r>
                      <a:endParaRPr 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28650" y="4497859"/>
            <a:ext cx="78867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high-resolution output on low-powered </a:t>
            </a:r>
            <a:r>
              <a:rPr lang="en-US" dirty="0" smtClean="0"/>
              <a:t>devices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recreating </a:t>
            </a:r>
            <a:r>
              <a:rPr lang="en-US" dirty="0" smtClean="0"/>
              <a:t>interactive </a:t>
            </a:r>
            <a:r>
              <a:rPr lang="en-US" dirty="0"/>
              <a:t>watercolor paint </a:t>
            </a:r>
            <a:r>
              <a:rPr lang="en-US" dirty="0" smtClean="0"/>
              <a:t>behaviors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edge darkening, nonuniform pigment density, granulation, </a:t>
            </a:r>
            <a:r>
              <a:rPr lang="en-US" dirty="0" smtClean="0"/>
              <a:t>back runs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Variety of brush types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2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pixel grid-based simulations are </a:t>
            </a:r>
            <a:r>
              <a:rPr lang="en-US" dirty="0" smtClean="0"/>
              <a:t>dense</a:t>
            </a:r>
          </a:p>
          <a:p>
            <a:r>
              <a:rPr lang="en-US" dirty="0"/>
              <a:t>watercolor stroke effects are generally </a:t>
            </a:r>
            <a:r>
              <a:rPr lang="en-US" dirty="0" smtClean="0"/>
              <a:t>sparse</a:t>
            </a:r>
          </a:p>
          <a:p>
            <a:endParaRPr lang="en-US" dirty="0"/>
          </a:p>
          <a:p>
            <a:r>
              <a:rPr lang="en-US" dirty="0"/>
              <a:t>each particle in real watercolor paint can be thought of as taking a random walk, and the aggregate behavior is that of watercolor </a:t>
            </a:r>
            <a:r>
              <a:rPr lang="en-US" dirty="0" smtClean="0"/>
              <a:t>paint</a:t>
            </a:r>
          </a:p>
          <a:p>
            <a:endParaRPr lang="en-US" dirty="0"/>
          </a:p>
          <a:p>
            <a:r>
              <a:rPr lang="en-US" dirty="0" smtClean="0"/>
              <a:t>sparse </a:t>
            </a:r>
            <a:r>
              <a:rPr lang="en-US" dirty="0"/>
              <a:t>representation for </a:t>
            </a:r>
            <a:r>
              <a:rPr lang="en-US" dirty="0" smtClean="0"/>
              <a:t>paint pigment</a:t>
            </a:r>
          </a:p>
          <a:p>
            <a:r>
              <a:rPr lang="en-US" dirty="0" smtClean="0"/>
              <a:t>a </a:t>
            </a:r>
            <a:r>
              <a:rPr lang="en-US" dirty="0"/>
              <a:t>random walk algorithm to update </a:t>
            </a:r>
            <a:r>
              <a:rPr lang="en-US" dirty="0" smtClean="0"/>
              <a:t>each </a:t>
            </a:r>
            <a:r>
              <a:rPr lang="en-US" dirty="0"/>
              <a:t>time step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7CB26-799E-4F8D-B35E-A8F743DB96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7239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">
      <a:majorFont>
        <a:latin typeface="Raleway"/>
        <a:ea typeface=""/>
        <a:cs typeface=""/>
      </a:majorFont>
      <a:minorFont>
        <a:latin typeface="Quicksand Book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878</TotalTime>
  <Words>961</Words>
  <Application>Microsoft Office PowerPoint</Application>
  <PresentationFormat>On-screen Show (4:3)</PresentationFormat>
  <Paragraphs>309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4" baseType="lpstr">
      <vt:lpstr>Arial Unicode MS</vt:lpstr>
      <vt:lpstr>Arial</vt:lpstr>
      <vt:lpstr>Calibri</vt:lpstr>
      <vt:lpstr>Cambria</vt:lpstr>
      <vt:lpstr>Cambria Math</vt:lpstr>
      <vt:lpstr>Consolas</vt:lpstr>
      <vt:lpstr>Courier New</vt:lpstr>
      <vt:lpstr>Palatino Linotype</vt:lpstr>
      <vt:lpstr>Quicksand Book</vt:lpstr>
      <vt:lpstr>Raleway</vt:lpstr>
      <vt:lpstr>Times New Roman</vt:lpstr>
      <vt:lpstr>Trebuchet MS</vt:lpstr>
      <vt:lpstr>Vrinda</vt:lpstr>
      <vt:lpstr>Office Theme</vt:lpstr>
      <vt:lpstr>Watercolor Painting with Polygons</vt:lpstr>
      <vt:lpstr>Based on Painting with Polygons: A Procedural Watercolor Engine by</vt:lpstr>
      <vt:lpstr>Outline</vt:lpstr>
      <vt:lpstr>PowerPoint Presentation</vt:lpstr>
      <vt:lpstr>Features of Watercolor</vt:lpstr>
      <vt:lpstr>Features of Watercolor</vt:lpstr>
      <vt:lpstr>Features of Watercolor</vt:lpstr>
      <vt:lpstr>Advertisement</vt:lpstr>
      <vt:lpstr>Intuition</vt:lpstr>
      <vt:lpstr>Algorithm</vt:lpstr>
      <vt:lpstr>Representation/Model</vt:lpstr>
      <vt:lpstr>Algorithm</vt:lpstr>
      <vt:lpstr>Project Timeline </vt:lpstr>
      <vt:lpstr>Paint Initialization</vt:lpstr>
      <vt:lpstr>Stroke Input</vt:lpstr>
      <vt:lpstr>Stroke Input</vt:lpstr>
      <vt:lpstr>Stroke to Stamps</vt:lpstr>
      <vt:lpstr>Splats</vt:lpstr>
      <vt:lpstr>Splats</vt:lpstr>
      <vt:lpstr>Splats</vt:lpstr>
      <vt:lpstr>Pigment Advection</vt:lpstr>
      <vt:lpstr>Pigment Advection on a Splat</vt:lpstr>
      <vt:lpstr>Pigment Advection</vt:lpstr>
      <vt:lpstr>Stroke rendered as advected splats</vt:lpstr>
      <vt:lpstr>Several Strokes</vt:lpstr>
      <vt:lpstr>Sampling Management</vt:lpstr>
      <vt:lpstr>Sampling Management</vt:lpstr>
      <vt:lpstr>Sampling Management</vt:lpstr>
      <vt:lpstr>Lifetime Management</vt:lpstr>
      <vt:lpstr>Lifetime Management</vt:lpstr>
      <vt:lpstr>Brush types</vt:lpstr>
      <vt:lpstr>Sample Brushes</vt:lpstr>
      <vt:lpstr>Sample Brushes</vt:lpstr>
      <vt:lpstr>Application</vt:lpstr>
      <vt:lpstr>PowerPoint Presentation</vt:lpstr>
      <vt:lpstr>Interactive rendering </vt:lpstr>
      <vt:lpstr>User Interface</vt:lpstr>
      <vt:lpstr>Comparison</vt:lpstr>
      <vt:lpstr>PowerPoint Presentation</vt:lpstr>
      <vt:lpstr>thanks</vt:lpstr>
    </vt:vector>
  </TitlesOfParts>
  <Company>Sfaar Systems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Watercolor Painting with Polygons</dc:title>
  <dc:creator>nafSadh Khan</dc:creator>
  <cp:lastModifiedBy>nafSadh Khan</cp:lastModifiedBy>
  <cp:revision>29</cp:revision>
  <dcterms:created xsi:type="dcterms:W3CDTF">2013-11-04T03:53:09Z</dcterms:created>
  <dcterms:modified xsi:type="dcterms:W3CDTF">2013-11-04T19:46:00Z</dcterms:modified>
</cp:coreProperties>
</file>

<file path=docProps/thumbnail.jpeg>
</file>